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4"/>
  </p:notesMasterIdLst>
  <p:sldIdLst>
    <p:sldId id="276" r:id="rId3"/>
    <p:sldId id="297" r:id="rId4"/>
    <p:sldId id="298" r:id="rId5"/>
    <p:sldId id="299" r:id="rId6"/>
    <p:sldId id="300" r:id="rId7"/>
    <p:sldId id="301" r:id="rId8"/>
    <p:sldId id="303" r:id="rId9"/>
    <p:sldId id="302" r:id="rId10"/>
    <p:sldId id="304" r:id="rId11"/>
    <p:sldId id="305" r:id="rId12"/>
    <p:sldId id="306" r:id="rId13"/>
    <p:sldId id="310" r:id="rId14"/>
    <p:sldId id="309" r:id="rId15"/>
    <p:sldId id="307" r:id="rId16"/>
    <p:sldId id="308" r:id="rId17"/>
    <p:sldId id="311" r:id="rId18"/>
    <p:sldId id="313" r:id="rId19"/>
    <p:sldId id="314" r:id="rId20"/>
    <p:sldId id="315" r:id="rId21"/>
    <p:sldId id="319" r:id="rId22"/>
    <p:sldId id="334" r:id="rId23"/>
    <p:sldId id="316" r:id="rId24"/>
    <p:sldId id="321" r:id="rId25"/>
    <p:sldId id="320" r:id="rId26"/>
    <p:sldId id="322" r:id="rId27"/>
    <p:sldId id="323" r:id="rId28"/>
    <p:sldId id="325" r:id="rId29"/>
    <p:sldId id="335" r:id="rId30"/>
    <p:sldId id="336" r:id="rId31"/>
    <p:sldId id="326" r:id="rId32"/>
    <p:sldId id="324" r:id="rId33"/>
    <p:sldId id="327" r:id="rId34"/>
    <p:sldId id="331" r:id="rId35"/>
    <p:sldId id="328" r:id="rId36"/>
    <p:sldId id="332" r:id="rId37"/>
    <p:sldId id="329" r:id="rId38"/>
    <p:sldId id="330" r:id="rId39"/>
    <p:sldId id="333" r:id="rId40"/>
    <p:sldId id="338" r:id="rId41"/>
    <p:sldId id="337" r:id="rId42"/>
    <p:sldId id="296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435" autoAdjust="0"/>
  </p:normalViewPr>
  <p:slideViewPr>
    <p:cSldViewPr>
      <p:cViewPr varScale="1">
        <p:scale>
          <a:sx n="72" d="100"/>
          <a:sy n="72" d="100"/>
        </p:scale>
        <p:origin x="6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8DBFE-B4F9-44F2-9EB0-92DC4EC0F484}" type="datetimeFigureOut">
              <a:rPr lang="pt-BR" smtClean="0"/>
              <a:t>18/10/2017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FF6ED-BD67-4564-B87F-8AB0ADF2B9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95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27584" y="6381328"/>
            <a:ext cx="2133600" cy="365125"/>
          </a:xfrm>
        </p:spPr>
        <p:txBody>
          <a:bodyPr/>
          <a:lstStyle/>
          <a:p>
            <a:fld id="{9C2C5085-0508-4DDB-8D65-B42E3C6D4AE0}" type="datetimeFigureOut">
              <a:rPr lang="pt-BR" smtClean="0"/>
              <a:t>18/10/2017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14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46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69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18/10/2017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18/10/2017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2C5085-0508-4DDB-8D65-B42E3C6D4AE0}" type="datetimeFigureOut">
              <a:rPr lang="pt-BR" smtClean="0"/>
              <a:t>18/10/2017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2C5085-0508-4DDB-8D65-B42E3C6D4AE0}" type="datetimeFigureOut">
              <a:rPr lang="pt-BR" smtClean="0"/>
              <a:t>18/10/2017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745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C2C5085-0508-4DDB-8D65-B42E3C6D4AE0}" type="datetimeFigureOut">
              <a:rPr lang="pt-BR" smtClean="0"/>
              <a:t>18/10/2017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C2C5085-0508-4DDB-8D65-B42E3C6D4AE0}" type="datetimeFigureOut">
              <a:rPr lang="pt-BR" smtClean="0"/>
              <a:t>18/10/2017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9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77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54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73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06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93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30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18/10/2017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45884-CDFB-4DC8-8ED4-A4357FE8F747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AutoShape 2" descr="Resultado de imagem para ifpe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68CE559-B6A6-472C-B71B-7218F1D557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3" y="5589240"/>
            <a:ext cx="2500637" cy="97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98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18/10/2017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60032" y="1975123"/>
            <a:ext cx="4032448" cy="2101949"/>
          </a:xfrm>
        </p:spPr>
        <p:txBody>
          <a:bodyPr>
            <a:normAutofit/>
          </a:bodyPr>
          <a:lstStyle/>
          <a:p>
            <a:r>
              <a:rPr lang="pt-BR" sz="5400" b="1" dirty="0"/>
              <a:t>Tabelas </a:t>
            </a:r>
            <a:r>
              <a:rPr lang="pt-BR" sz="5400" b="1" dirty="0" err="1"/>
              <a:t>Hash</a:t>
            </a:r>
            <a:br>
              <a:rPr lang="pt-BR" sz="5400" b="1" dirty="0"/>
            </a:br>
            <a:endParaRPr lang="pt-BR" sz="5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03309" y="5589240"/>
            <a:ext cx="4608512" cy="1080120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Prof. Rafael Mesquita</a:t>
            </a:r>
          </a:p>
          <a:p>
            <a:r>
              <a:rPr lang="pt-BR" dirty="0"/>
              <a:t>rgm@cin.ufpe.br</a:t>
            </a:r>
          </a:p>
        </p:txBody>
      </p:sp>
      <p:sp>
        <p:nvSpPr>
          <p:cNvPr id="6" name="AutoShape 2" descr="Resultado de imagem para if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255641" cy="419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77972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8955E3-F451-4735-BA28-26EA5D4B4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Tabelas </a:t>
            </a:r>
            <a:r>
              <a:rPr lang="pt-BR" dirty="0" err="1"/>
              <a:t>hash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CB7DD7-A0EF-44F5-BD57-57CC2810199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r>
              <a:rPr lang="pt-BR" dirty="0"/>
              <a:t>Técnicas de solução de colisões:</a:t>
            </a:r>
          </a:p>
          <a:p>
            <a:pPr lvl="1"/>
            <a:r>
              <a:rPr lang="pt-BR" dirty="0"/>
              <a:t>Encadeamento</a:t>
            </a:r>
          </a:p>
          <a:p>
            <a:pPr lvl="1"/>
            <a:r>
              <a:rPr lang="pt-BR" dirty="0"/>
              <a:t>Endereçamento aberto</a:t>
            </a:r>
            <a:endParaRPr lang="en-GB" dirty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3055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8955E3-F451-4735-BA28-26EA5D4B4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Encadeamento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5CB7DD7-A0EF-44F5-BD57-57CC2810199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069160"/>
              </a:xfrm>
            </p:spPr>
            <p:txBody>
              <a:bodyPr>
                <a:normAutofit/>
              </a:bodyPr>
              <a:lstStyle/>
              <a:p>
                <a:r>
                  <a:rPr lang="pt-BR" dirty="0"/>
                  <a:t>Todos os elementos de mesmo valor </a:t>
                </a:r>
                <a:r>
                  <a:rPr lang="pt-BR" dirty="0" err="1"/>
                  <a:t>hash</a:t>
                </a:r>
                <a:r>
                  <a:rPr lang="pt-BR" dirty="0"/>
                  <a:t> são armazenados em uma lista encadeada</a:t>
                </a:r>
              </a:p>
              <a:p>
                <a:r>
                  <a:rPr lang="pt-BR" dirty="0"/>
                  <a:t>Posição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armazena</a:t>
                </a:r>
                <a:r>
                  <a:rPr lang="en-GB" dirty="0"/>
                  <a:t> um </a:t>
                </a:r>
                <a:r>
                  <a:rPr lang="en-GB" dirty="0" err="1"/>
                  <a:t>ponteiro</a:t>
                </a:r>
                <a:r>
                  <a:rPr lang="en-GB" dirty="0"/>
                  <a:t> para o </a:t>
                </a:r>
                <a:r>
                  <a:rPr lang="en-GB" dirty="0" err="1"/>
                  <a:t>início</a:t>
                </a:r>
                <a:r>
                  <a:rPr lang="en-GB" dirty="0"/>
                  <a:t> da </a:t>
                </a:r>
                <a:r>
                  <a:rPr lang="en-GB" dirty="0" err="1"/>
                  <a:t>lista</a:t>
                </a:r>
                <a:r>
                  <a:rPr lang="en-GB" dirty="0"/>
                  <a:t> de </a:t>
                </a:r>
                <a:r>
                  <a:rPr lang="en-GB" dirty="0" err="1"/>
                  <a:t>elementos</a:t>
                </a:r>
                <a:r>
                  <a:rPr lang="en-GB" dirty="0"/>
                  <a:t> de hash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lvl="1"/>
                <a:r>
                  <a:rPr lang="pt-BR" dirty="0"/>
                  <a:t>O</a:t>
                </a:r>
                <a:r>
                  <a:rPr lang="en-GB" dirty="0"/>
                  <a:t>u para NULL, </a:t>
                </a:r>
                <a:r>
                  <a:rPr lang="en-GB" dirty="0" err="1"/>
                  <a:t>caso</a:t>
                </a:r>
                <a:r>
                  <a:rPr lang="en-GB" dirty="0"/>
                  <a:t> a </a:t>
                </a:r>
                <a:r>
                  <a:rPr lang="en-GB" dirty="0" err="1"/>
                  <a:t>lista</a:t>
                </a:r>
                <a:r>
                  <a:rPr lang="en-GB" dirty="0"/>
                  <a:t> </a:t>
                </a:r>
                <a:r>
                  <a:rPr lang="en-GB" dirty="0" err="1"/>
                  <a:t>esteja</a:t>
                </a:r>
                <a:r>
                  <a:rPr lang="en-GB" dirty="0"/>
                  <a:t> </a:t>
                </a:r>
                <a:r>
                  <a:rPr lang="en-GB" dirty="0" err="1"/>
                  <a:t>vazia</a:t>
                </a:r>
                <a:endParaRPr lang="en-GB" dirty="0"/>
              </a:p>
              <a:p>
                <a:pPr lvl="1"/>
                <a:endParaRPr lang="pt-BR" dirty="0"/>
              </a:p>
              <a:p>
                <a:pPr lvl="1"/>
                <a:endParaRPr lang="pt-BR" dirty="0"/>
              </a:p>
              <a:p>
                <a:endParaRPr lang="pt-BR" dirty="0"/>
              </a:p>
              <a:p>
                <a:endParaRPr lang="en-GB" dirty="0"/>
              </a:p>
              <a:p>
                <a:pPr lvl="2"/>
                <a:endParaRPr lang="en-GB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5CB7DD7-A0EF-44F5-BD57-57CC281019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069160"/>
              </a:xfrm>
              <a:blipFill>
                <a:blip r:embed="rId2"/>
                <a:stretch>
                  <a:fillRect l="-449" t="-12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5859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8955E3-F451-4735-BA28-26EA5D4B4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Encadeamento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CB7DD7-A0EF-44F5-BD57-57CC2810199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31665"/>
            <a:ext cx="8153400" cy="5069160"/>
          </a:xfrm>
        </p:spPr>
        <p:txBody>
          <a:bodyPr>
            <a:normAutofit/>
          </a:bodyPr>
          <a:lstStyle/>
          <a:p>
            <a:pPr lvl="1"/>
            <a:endParaRPr lang="pt-BR" dirty="0"/>
          </a:p>
          <a:p>
            <a:pPr lvl="1"/>
            <a:endParaRPr lang="pt-BR" dirty="0"/>
          </a:p>
          <a:p>
            <a:endParaRPr lang="pt-BR" dirty="0"/>
          </a:p>
          <a:p>
            <a:endParaRPr lang="en-GB" dirty="0"/>
          </a:p>
          <a:p>
            <a:pPr lvl="2"/>
            <a:endParaRPr lang="en-GB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7656242-718C-4615-BF3C-575451EFA60A}"/>
              </a:ext>
            </a:extLst>
          </p:cNvPr>
          <p:cNvSpPr/>
          <p:nvPr/>
        </p:nvSpPr>
        <p:spPr>
          <a:xfrm>
            <a:off x="827584" y="2492896"/>
            <a:ext cx="3744416" cy="3456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E303F0A4-55A0-4B53-8507-1B7723D884DF}"/>
              </a:ext>
            </a:extLst>
          </p:cNvPr>
          <p:cNvSpPr/>
          <p:nvPr/>
        </p:nvSpPr>
        <p:spPr>
          <a:xfrm>
            <a:off x="1763688" y="3645024"/>
            <a:ext cx="2088232" cy="19442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A836E0F-A9CD-4038-938F-7F871354101C}"/>
                  </a:ext>
                </a:extLst>
              </p:cNvPr>
              <p:cNvSpPr txBox="1"/>
              <p:nvPr/>
            </p:nvSpPr>
            <p:spPr>
              <a:xfrm>
                <a:off x="2051720" y="3851756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A836E0F-A9CD-4038-938F-7F8713541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851756"/>
                <a:ext cx="64807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383CB6DF-0B21-4590-AB5A-8DCD96D41383}"/>
                  </a:ext>
                </a:extLst>
              </p:cNvPr>
              <p:cNvSpPr txBox="1"/>
              <p:nvPr/>
            </p:nvSpPr>
            <p:spPr>
              <a:xfrm>
                <a:off x="2663788" y="3705794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383CB6DF-0B21-4590-AB5A-8DCD96D41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788" y="3705794"/>
                <a:ext cx="6480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B7A0563C-4440-409E-A0A6-5DD191540E8B}"/>
                  </a:ext>
                </a:extLst>
              </p:cNvPr>
              <p:cNvSpPr txBox="1"/>
              <p:nvPr/>
            </p:nvSpPr>
            <p:spPr>
              <a:xfrm>
                <a:off x="1763789" y="4252446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B7A0563C-4440-409E-A0A6-5DD191540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789" y="4252446"/>
                <a:ext cx="6480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02576E18-A18C-4BBD-B4C7-DC177E4011AD}"/>
                  </a:ext>
                </a:extLst>
              </p:cNvPr>
              <p:cNvSpPr txBox="1"/>
              <p:nvPr/>
            </p:nvSpPr>
            <p:spPr>
              <a:xfrm>
                <a:off x="2258662" y="4537256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02576E18-A18C-4BBD-B4C7-DC177E401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662" y="4537256"/>
                <a:ext cx="6480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2607174A-F9E2-43D3-B2A5-E6B1BC543745}"/>
                  </a:ext>
                </a:extLst>
              </p:cNvPr>
              <p:cNvSpPr txBox="1"/>
              <p:nvPr/>
            </p:nvSpPr>
            <p:spPr>
              <a:xfrm>
                <a:off x="2499555" y="4166245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2607174A-F9E2-43D3-B2A5-E6B1BC543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555" y="4166245"/>
                <a:ext cx="6480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0DFFC62E-23E6-4B93-8790-CB3C37C02CD9}"/>
                  </a:ext>
                </a:extLst>
              </p:cNvPr>
              <p:cNvSpPr txBox="1"/>
              <p:nvPr/>
            </p:nvSpPr>
            <p:spPr>
              <a:xfrm>
                <a:off x="2509156" y="5181962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0DFFC62E-23E6-4B93-8790-CB3C37C02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156" y="5181962"/>
                <a:ext cx="6480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04A364D5-7FF8-4234-9E01-43773D8E1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029019"/>
              </p:ext>
            </p:extLst>
          </p:nvPr>
        </p:nvGraphicFramePr>
        <p:xfrm>
          <a:off x="5724128" y="2682885"/>
          <a:ext cx="599728" cy="4058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728">
                  <a:extLst>
                    <a:ext uri="{9D8B030D-6E8A-4147-A177-3AD203B41FA5}">
                      <a16:colId xmlns:a16="http://schemas.microsoft.com/office/drawing/2014/main" val="596863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260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984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293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376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975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645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972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446585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97328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603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79388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43B8FD7C-0055-477A-8AD0-026B767C3CF0}"/>
                  </a:ext>
                </a:extLst>
              </p:cNvPr>
              <p:cNvSpPr txBox="1"/>
              <p:nvPr/>
            </p:nvSpPr>
            <p:spPr>
              <a:xfrm>
                <a:off x="1941857" y="4702949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43B8FD7C-0055-477A-8AD0-026B767C3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857" y="4702949"/>
                <a:ext cx="6480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6D089943-CD0D-431A-BFBB-86A2F9F92BFD}"/>
              </a:ext>
            </a:extLst>
          </p:cNvPr>
          <p:cNvCxnSpPr/>
          <p:nvPr/>
        </p:nvCxnSpPr>
        <p:spPr>
          <a:xfrm>
            <a:off x="2499555" y="4036422"/>
            <a:ext cx="3008549" cy="675923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7B640880-3F4B-4CBC-82DF-498D323B35DC}"/>
              </a:ext>
            </a:extLst>
          </p:cNvPr>
          <p:cNvCxnSpPr>
            <a:cxnSpLocks/>
          </p:cNvCxnSpPr>
          <p:nvPr/>
        </p:nvCxnSpPr>
        <p:spPr>
          <a:xfrm flipV="1">
            <a:off x="2436730" y="4777212"/>
            <a:ext cx="3159068" cy="150734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61412FCB-DF66-4B86-B307-190E68828259}"/>
              </a:ext>
            </a:extLst>
          </p:cNvPr>
          <p:cNvCxnSpPr>
            <a:cxnSpLocks/>
          </p:cNvCxnSpPr>
          <p:nvPr/>
        </p:nvCxnSpPr>
        <p:spPr>
          <a:xfrm>
            <a:off x="3147627" y="3947429"/>
            <a:ext cx="2488807" cy="141919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86AD63C6-4219-4932-82A6-557678D82BFC}"/>
              </a:ext>
            </a:extLst>
          </p:cNvPr>
          <p:cNvCxnSpPr>
            <a:cxnSpLocks/>
          </p:cNvCxnSpPr>
          <p:nvPr/>
        </p:nvCxnSpPr>
        <p:spPr>
          <a:xfrm>
            <a:off x="3025698" y="5381101"/>
            <a:ext cx="2570100" cy="7452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FBC7C58F-48FE-44BD-8910-7ABA27E06E0F}"/>
              </a:ext>
            </a:extLst>
          </p:cNvPr>
          <p:cNvCxnSpPr>
            <a:cxnSpLocks/>
          </p:cNvCxnSpPr>
          <p:nvPr/>
        </p:nvCxnSpPr>
        <p:spPr>
          <a:xfrm flipV="1">
            <a:off x="2699792" y="4000552"/>
            <a:ext cx="2936642" cy="721462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BD1A9702-0A44-47EA-BA02-85EA771C8DCF}"/>
              </a:ext>
            </a:extLst>
          </p:cNvPr>
          <p:cNvCxnSpPr>
            <a:cxnSpLocks/>
          </p:cNvCxnSpPr>
          <p:nvPr/>
        </p:nvCxnSpPr>
        <p:spPr>
          <a:xfrm>
            <a:off x="2977850" y="4366457"/>
            <a:ext cx="2640117" cy="693204"/>
          </a:xfrm>
          <a:prstGeom prst="straightConnector1">
            <a:avLst/>
          </a:prstGeom>
          <a:ln w="3175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FCF7E19B-ADAC-46B1-AA98-7AB847B66FD7}"/>
              </a:ext>
            </a:extLst>
          </p:cNvPr>
          <p:cNvCxnSpPr>
            <a:cxnSpLocks/>
          </p:cNvCxnSpPr>
          <p:nvPr/>
        </p:nvCxnSpPr>
        <p:spPr>
          <a:xfrm>
            <a:off x="2239878" y="4523493"/>
            <a:ext cx="3414093" cy="166742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B84471CF-B1FA-498A-80C6-B40525B0C10F}"/>
              </a:ext>
            </a:extLst>
          </p:cNvPr>
          <p:cNvCxnSpPr>
            <a:cxnSpLocks/>
          </p:cNvCxnSpPr>
          <p:nvPr/>
        </p:nvCxnSpPr>
        <p:spPr>
          <a:xfrm>
            <a:off x="6306615" y="4666154"/>
            <a:ext cx="353617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>
            <a:extLst>
              <a:ext uri="{FF2B5EF4-FFF2-40B4-BE49-F238E27FC236}">
                <a16:creationId xmlns:a16="http://schemas.microsoft.com/office/drawing/2014/main" id="{8F4C3F0A-EA35-4AF7-AD64-28F4211D8ADF}"/>
              </a:ext>
            </a:extLst>
          </p:cNvPr>
          <p:cNvSpPr/>
          <p:nvPr/>
        </p:nvSpPr>
        <p:spPr>
          <a:xfrm>
            <a:off x="6757563" y="4523818"/>
            <a:ext cx="360040" cy="314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765F446E-3286-4FE1-B136-27DBC529386E}"/>
              </a:ext>
            </a:extLst>
          </p:cNvPr>
          <p:cNvCxnSpPr>
            <a:cxnSpLocks/>
          </p:cNvCxnSpPr>
          <p:nvPr/>
        </p:nvCxnSpPr>
        <p:spPr>
          <a:xfrm>
            <a:off x="7130837" y="4641610"/>
            <a:ext cx="353617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extLst>
              <a:ext uri="{FF2B5EF4-FFF2-40B4-BE49-F238E27FC236}">
                <a16:creationId xmlns:a16="http://schemas.microsoft.com/office/drawing/2014/main" id="{5A0A21C5-ACCE-409C-AFD2-106A381EEFBE}"/>
              </a:ext>
            </a:extLst>
          </p:cNvPr>
          <p:cNvSpPr/>
          <p:nvPr/>
        </p:nvSpPr>
        <p:spPr>
          <a:xfrm>
            <a:off x="7484454" y="4509120"/>
            <a:ext cx="360040" cy="314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597F18CB-2DC4-4E53-BD2A-A2961C753785}"/>
              </a:ext>
            </a:extLst>
          </p:cNvPr>
          <p:cNvCxnSpPr>
            <a:cxnSpLocks/>
          </p:cNvCxnSpPr>
          <p:nvPr/>
        </p:nvCxnSpPr>
        <p:spPr>
          <a:xfrm>
            <a:off x="6300192" y="5489517"/>
            <a:ext cx="353617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>
            <a:extLst>
              <a:ext uri="{FF2B5EF4-FFF2-40B4-BE49-F238E27FC236}">
                <a16:creationId xmlns:a16="http://schemas.microsoft.com/office/drawing/2014/main" id="{E774185C-9AB8-47CA-99AD-FDF9D17186DC}"/>
              </a:ext>
            </a:extLst>
          </p:cNvPr>
          <p:cNvSpPr/>
          <p:nvPr/>
        </p:nvSpPr>
        <p:spPr>
          <a:xfrm>
            <a:off x="6751140" y="5347181"/>
            <a:ext cx="360040" cy="314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D67E1F6D-40A6-4E24-B39D-906471BAB0BC}"/>
              </a:ext>
            </a:extLst>
          </p:cNvPr>
          <p:cNvCxnSpPr>
            <a:cxnSpLocks/>
          </p:cNvCxnSpPr>
          <p:nvPr/>
        </p:nvCxnSpPr>
        <p:spPr>
          <a:xfrm>
            <a:off x="7124414" y="5464973"/>
            <a:ext cx="353617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>
            <a:extLst>
              <a:ext uri="{FF2B5EF4-FFF2-40B4-BE49-F238E27FC236}">
                <a16:creationId xmlns:a16="http://schemas.microsoft.com/office/drawing/2014/main" id="{AE231045-5BFF-4257-973A-E1E6A9F40D89}"/>
              </a:ext>
            </a:extLst>
          </p:cNvPr>
          <p:cNvSpPr/>
          <p:nvPr/>
        </p:nvSpPr>
        <p:spPr>
          <a:xfrm>
            <a:off x="7478031" y="5332483"/>
            <a:ext cx="360040" cy="314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07ADFFB5-CF7F-4DB2-A40A-F9AE7C245536}"/>
              </a:ext>
            </a:extLst>
          </p:cNvPr>
          <p:cNvCxnSpPr>
            <a:cxnSpLocks/>
          </p:cNvCxnSpPr>
          <p:nvPr/>
        </p:nvCxnSpPr>
        <p:spPr>
          <a:xfrm>
            <a:off x="6300192" y="6137589"/>
            <a:ext cx="353617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>
            <a:extLst>
              <a:ext uri="{FF2B5EF4-FFF2-40B4-BE49-F238E27FC236}">
                <a16:creationId xmlns:a16="http://schemas.microsoft.com/office/drawing/2014/main" id="{2AB493CD-4B22-4853-A7CA-AFFBD69E5E88}"/>
              </a:ext>
            </a:extLst>
          </p:cNvPr>
          <p:cNvSpPr/>
          <p:nvPr/>
        </p:nvSpPr>
        <p:spPr>
          <a:xfrm>
            <a:off x="6751140" y="5995253"/>
            <a:ext cx="360040" cy="314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F6D48C1E-D2DC-4845-8F94-7CE530678F1A}"/>
              </a:ext>
            </a:extLst>
          </p:cNvPr>
          <p:cNvCxnSpPr>
            <a:cxnSpLocks/>
          </p:cNvCxnSpPr>
          <p:nvPr/>
        </p:nvCxnSpPr>
        <p:spPr>
          <a:xfrm>
            <a:off x="6300192" y="5083504"/>
            <a:ext cx="353617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39">
            <a:extLst>
              <a:ext uri="{FF2B5EF4-FFF2-40B4-BE49-F238E27FC236}">
                <a16:creationId xmlns:a16="http://schemas.microsoft.com/office/drawing/2014/main" id="{79C86943-89DA-45B9-A38C-117EA50061C0}"/>
              </a:ext>
            </a:extLst>
          </p:cNvPr>
          <p:cNvSpPr/>
          <p:nvPr/>
        </p:nvSpPr>
        <p:spPr>
          <a:xfrm>
            <a:off x="6751140" y="4941168"/>
            <a:ext cx="360040" cy="314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F3F20F41-C561-4796-BA19-34FC2AEBC23B}"/>
              </a:ext>
            </a:extLst>
          </p:cNvPr>
          <p:cNvCxnSpPr>
            <a:cxnSpLocks/>
          </p:cNvCxnSpPr>
          <p:nvPr/>
        </p:nvCxnSpPr>
        <p:spPr>
          <a:xfrm>
            <a:off x="6300192" y="3931376"/>
            <a:ext cx="353617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>
            <a:extLst>
              <a:ext uri="{FF2B5EF4-FFF2-40B4-BE49-F238E27FC236}">
                <a16:creationId xmlns:a16="http://schemas.microsoft.com/office/drawing/2014/main" id="{08E6CCFA-DEEF-4F15-9B15-44F99DC1644C}"/>
              </a:ext>
            </a:extLst>
          </p:cNvPr>
          <p:cNvSpPr/>
          <p:nvPr/>
        </p:nvSpPr>
        <p:spPr>
          <a:xfrm>
            <a:off x="6751140" y="3789040"/>
            <a:ext cx="360040" cy="314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EDDA135D-1BBC-4DB6-8648-61C7AF2C6804}"/>
                  </a:ext>
                </a:extLst>
              </p:cNvPr>
              <p:cNvSpPr txBox="1"/>
              <p:nvPr/>
            </p:nvSpPr>
            <p:spPr>
              <a:xfrm>
                <a:off x="1979712" y="4931876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EDDA135D-1BBC-4DB6-8648-61C7AF2C6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931876"/>
                <a:ext cx="64807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A725221F-ECFB-4D2A-8443-995F988AF480}"/>
              </a:ext>
            </a:extLst>
          </p:cNvPr>
          <p:cNvCxnSpPr>
            <a:cxnSpLocks/>
          </p:cNvCxnSpPr>
          <p:nvPr/>
        </p:nvCxnSpPr>
        <p:spPr>
          <a:xfrm>
            <a:off x="2496254" y="5131015"/>
            <a:ext cx="3099544" cy="26579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AA6E6920-6FB6-47D8-99FA-67028435C0DA}"/>
              </a:ext>
            </a:extLst>
          </p:cNvPr>
          <p:cNvCxnSpPr>
            <a:cxnSpLocks/>
          </p:cNvCxnSpPr>
          <p:nvPr/>
        </p:nvCxnSpPr>
        <p:spPr>
          <a:xfrm>
            <a:off x="7812360" y="5479671"/>
            <a:ext cx="353617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>
            <a:extLst>
              <a:ext uri="{FF2B5EF4-FFF2-40B4-BE49-F238E27FC236}">
                <a16:creationId xmlns:a16="http://schemas.microsoft.com/office/drawing/2014/main" id="{57FF7EF3-DF53-4DB9-8E32-6DB902566C6E}"/>
              </a:ext>
            </a:extLst>
          </p:cNvPr>
          <p:cNvSpPr/>
          <p:nvPr/>
        </p:nvSpPr>
        <p:spPr>
          <a:xfrm>
            <a:off x="8165977" y="5347181"/>
            <a:ext cx="360040" cy="314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7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8955E3-F451-4735-BA28-26EA5D4B4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Encadeamento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5CB7DD7-A0EF-44F5-BD57-57CC2810199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069160"/>
              </a:xfrm>
            </p:spPr>
            <p:txBody>
              <a:bodyPr>
                <a:normAutofit/>
              </a:bodyPr>
              <a:lstStyle/>
              <a:p>
                <a:r>
                  <a:rPr lang="pt-BR" dirty="0"/>
                  <a:t>Inserção</a:t>
                </a:r>
              </a:p>
              <a:p>
                <a:pPr lvl="1"/>
                <a:r>
                  <a:rPr lang="pt-BR" dirty="0"/>
                  <a:t>Insere na lista referenciada por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pt-BR" dirty="0"/>
              </a:p>
              <a:p>
                <a:r>
                  <a:rPr lang="pt-BR" dirty="0"/>
                  <a:t>Remoção</a:t>
                </a:r>
              </a:p>
              <a:p>
                <a:pPr lvl="1"/>
                <a:r>
                  <a:rPr lang="pt-BR" dirty="0"/>
                  <a:t>Remove da lista referenciada por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pt-BR" dirty="0"/>
              </a:p>
              <a:p>
                <a:r>
                  <a:rPr lang="pt-BR" dirty="0"/>
                  <a:t>Busca</a:t>
                </a:r>
              </a:p>
              <a:p>
                <a:pPr lvl="1"/>
                <a:r>
                  <a:rPr lang="pt-BR" dirty="0"/>
                  <a:t>Busca na lista referenciada por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pt-BR" dirty="0"/>
              </a:p>
              <a:p>
                <a:pPr lvl="1"/>
                <a:endParaRPr lang="pt-BR" dirty="0"/>
              </a:p>
              <a:p>
                <a:pPr lvl="1"/>
                <a:endParaRPr lang="pt-BR" dirty="0"/>
              </a:p>
              <a:p>
                <a:endParaRPr lang="pt-BR" dirty="0"/>
              </a:p>
              <a:p>
                <a:endParaRPr lang="en-GB" dirty="0"/>
              </a:p>
              <a:p>
                <a:pPr lvl="2"/>
                <a:endParaRPr lang="en-GB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5CB7DD7-A0EF-44F5-BD57-57CC281019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069160"/>
              </a:xfrm>
              <a:blipFill>
                <a:blip r:embed="rId2"/>
                <a:stretch>
                  <a:fillRect l="-449" t="-12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297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8955E3-F451-4735-BA28-26EA5D4B4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Encadeamento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5CB7DD7-A0EF-44F5-BD57-57CC2810199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06916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t-BR" dirty="0"/>
                  <a:t>Análise</a:t>
                </a:r>
              </a:p>
              <a:p>
                <a:pPr lvl="1"/>
                <a:r>
                  <a:rPr lang="pt-BR" dirty="0"/>
                  <a:t>Fator de carga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pt-BR" dirty="0"/>
                  <a:t>: número de posições da tabela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t-BR" dirty="0"/>
                  <a:t>: número de elementos inseridos</a:t>
                </a:r>
              </a:p>
              <a:p>
                <a:pPr lvl="2"/>
                <a:r>
                  <a:rPr lang="pt-BR" dirty="0"/>
                  <a:t>Fator de carga: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pt-BR" dirty="0"/>
              </a:p>
              <a:p>
                <a:pPr lvl="3"/>
                <a:r>
                  <a:rPr lang="pt-BR" dirty="0"/>
                  <a:t>Número médio de elementos inseridos por posição (lista encadeada)</a:t>
                </a:r>
              </a:p>
              <a:p>
                <a:pPr lvl="2"/>
                <a:r>
                  <a:rPr lang="pt-BR" dirty="0"/>
                  <a:t>Pior caso: todos os elementos possuem mesmo valor </a:t>
                </a:r>
                <a:r>
                  <a:rPr lang="pt-BR" dirty="0" err="1"/>
                  <a:t>hash</a:t>
                </a:r>
                <a:endParaRPr lang="pt-BR" dirty="0"/>
              </a:p>
              <a:p>
                <a:pPr lvl="3"/>
                <a:r>
                  <a:rPr lang="pt-BR" dirty="0"/>
                  <a:t>Logo a tabela </a:t>
                </a:r>
                <a:r>
                  <a:rPr lang="pt-BR" dirty="0" err="1"/>
                  <a:t>hash</a:t>
                </a:r>
                <a:r>
                  <a:rPr lang="pt-BR" dirty="0"/>
                  <a:t> se reduz à uma única lista encadeada, e assim, sua complexidade...</a:t>
                </a:r>
              </a:p>
              <a:p>
                <a:pPr lvl="3"/>
                <a:r>
                  <a:rPr lang="pt-BR" dirty="0"/>
                  <a:t>Complexidade busca: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lvl="4"/>
                <a:r>
                  <a:rPr lang="pt-BR" dirty="0"/>
                  <a:t>Função </a:t>
                </a:r>
                <a:r>
                  <a:rPr lang="pt-BR" dirty="0" err="1"/>
                  <a:t>hash</a:t>
                </a:r>
                <a:r>
                  <a:rPr lang="pt-BR" dirty="0"/>
                  <a:t> deve ser muito ruim para um número suficientemente grande de elementos inseridos</a:t>
                </a:r>
              </a:p>
              <a:p>
                <a:pPr lvl="4"/>
                <a:r>
                  <a:rPr lang="pt-BR" dirty="0"/>
                  <a:t>Pouco provável de ocorrer na prática</a:t>
                </a:r>
                <a:endParaRPr lang="en-GB" dirty="0"/>
              </a:p>
              <a:p>
                <a:endParaRPr lang="pt-BR" dirty="0"/>
              </a:p>
              <a:p>
                <a:endParaRPr lang="en-GB" dirty="0"/>
              </a:p>
              <a:p>
                <a:pPr lvl="2"/>
                <a:endParaRPr lang="en-GB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5CB7DD7-A0EF-44F5-BD57-57CC281019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069160"/>
              </a:xfrm>
              <a:blipFill>
                <a:blip r:embed="rId2"/>
                <a:stretch>
                  <a:fillRect l="-449" t="-2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059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8955E3-F451-4735-BA28-26EA5D4B4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Encadeamento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5CB7DD7-A0EF-44F5-BD57-57CC2810199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06916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t-BR" dirty="0"/>
                  <a:t>Análise</a:t>
                </a:r>
              </a:p>
              <a:p>
                <a:pPr lvl="1"/>
                <a:r>
                  <a:rPr lang="pt-BR" dirty="0"/>
                  <a:t>Desempenho depende de como a função </a:t>
                </a:r>
                <a:r>
                  <a:rPr lang="pt-BR" dirty="0" err="1"/>
                  <a:t>hash</a:t>
                </a:r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distribui</a:t>
                </a:r>
                <a:r>
                  <a:rPr lang="en-GB" dirty="0"/>
                  <a:t> </a:t>
                </a:r>
                <a:r>
                  <a:rPr lang="en-GB" dirty="0" err="1"/>
                  <a:t>os</a:t>
                </a:r>
                <a:r>
                  <a:rPr lang="en-GB" dirty="0"/>
                  <a:t> </a:t>
                </a:r>
                <a:r>
                  <a:rPr lang="en-GB" dirty="0" err="1"/>
                  <a:t>elementos</a:t>
                </a:r>
                <a:r>
                  <a:rPr lang="en-GB" dirty="0"/>
                  <a:t> entre as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posições</a:t>
                </a:r>
                <a:r>
                  <a:rPr lang="en-GB" dirty="0"/>
                  <a:t> da </a:t>
                </a:r>
                <a:r>
                  <a:rPr lang="en-GB" dirty="0" err="1"/>
                  <a:t>tabela</a:t>
                </a:r>
                <a:endParaRPr lang="en-GB" dirty="0"/>
              </a:p>
              <a:p>
                <a:pPr lvl="1"/>
                <a:r>
                  <a:rPr lang="pt-BR" dirty="0"/>
                  <a:t>H</a:t>
                </a:r>
                <a:r>
                  <a:rPr lang="en-GB" dirty="0"/>
                  <a:t>ash </a:t>
                </a:r>
                <a:r>
                  <a:rPr lang="en-GB" dirty="0" err="1"/>
                  <a:t>uniforme</a:t>
                </a:r>
                <a:r>
                  <a:rPr lang="en-GB" dirty="0"/>
                  <a:t> simples</a:t>
                </a:r>
              </a:p>
              <a:p>
                <a:pPr lvl="2"/>
                <a:r>
                  <a:rPr lang="pt-BR" dirty="0"/>
                  <a:t>S</a:t>
                </a:r>
                <a:r>
                  <a:rPr lang="en-GB" dirty="0" err="1"/>
                  <a:t>uposição</a:t>
                </a:r>
                <a:r>
                  <a:rPr lang="en-GB" dirty="0"/>
                  <a:t> de que </a:t>
                </a:r>
                <a:r>
                  <a:rPr lang="en-GB" dirty="0" err="1"/>
                  <a:t>qualquer</a:t>
                </a:r>
                <a:r>
                  <a:rPr lang="en-GB" dirty="0"/>
                  <a:t> </a:t>
                </a:r>
                <a:r>
                  <a:rPr lang="en-GB" dirty="0" err="1"/>
                  <a:t>elemento</a:t>
                </a:r>
                <a:r>
                  <a:rPr lang="en-GB" dirty="0"/>
                  <a:t> </a:t>
                </a:r>
                <a:r>
                  <a:rPr lang="en-GB" dirty="0" err="1"/>
                  <a:t>possui</a:t>
                </a:r>
                <a:r>
                  <a:rPr lang="en-GB" dirty="0"/>
                  <a:t> </a:t>
                </a:r>
                <a:r>
                  <a:rPr lang="en-GB" dirty="0" err="1"/>
                  <a:t>igual</a:t>
                </a:r>
                <a:r>
                  <a:rPr lang="en-GB" dirty="0"/>
                  <a:t> </a:t>
                </a:r>
                <a:r>
                  <a:rPr lang="en-GB" dirty="0" err="1"/>
                  <a:t>probabilidade</a:t>
                </a:r>
                <a:r>
                  <a:rPr lang="en-GB" dirty="0"/>
                  <a:t> de </a:t>
                </a:r>
                <a:r>
                  <a:rPr lang="en-GB" dirty="0" err="1"/>
                  <a:t>ser</a:t>
                </a:r>
                <a:r>
                  <a:rPr lang="en-GB" dirty="0"/>
                  <a:t> </a:t>
                </a:r>
                <a:r>
                  <a:rPr lang="en-GB" dirty="0" err="1"/>
                  <a:t>mapeado</a:t>
                </a:r>
                <a:r>
                  <a:rPr lang="en-GB" dirty="0"/>
                  <a:t> para </a:t>
                </a:r>
                <a:r>
                  <a:rPr lang="en-GB" dirty="0" err="1"/>
                  <a:t>qualquer</a:t>
                </a:r>
                <a:r>
                  <a:rPr lang="en-GB" dirty="0"/>
                  <a:t> </a:t>
                </a:r>
                <a:r>
                  <a:rPr lang="en-GB" dirty="0" err="1"/>
                  <a:t>uma</a:t>
                </a:r>
                <a:r>
                  <a:rPr lang="en-GB" dirty="0"/>
                  <a:t> das </a:t>
                </a:r>
                <a:r>
                  <a:rPr lang="en-GB" dirty="0" err="1"/>
                  <a:t>posições</a:t>
                </a:r>
                <a:r>
                  <a:rPr lang="en-GB" dirty="0"/>
                  <a:t> da </a:t>
                </a:r>
                <a:r>
                  <a:rPr lang="en-GB" dirty="0" err="1"/>
                  <a:t>tabela</a:t>
                </a:r>
                <a:endParaRPr lang="en-GB" dirty="0"/>
              </a:p>
              <a:p>
                <a:pPr lvl="2"/>
                <a:r>
                  <a:rPr lang="pt-BR" dirty="0"/>
                  <a:t>C</a:t>
                </a:r>
                <a:r>
                  <a:rPr lang="en-GB" dirty="0" err="1"/>
                  <a:t>aso</a:t>
                </a:r>
                <a:r>
                  <a:rPr lang="en-GB" dirty="0"/>
                  <a:t> </a:t>
                </a:r>
                <a:r>
                  <a:rPr lang="en-GB" dirty="0" err="1"/>
                  <a:t>médio</a:t>
                </a:r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</m:oMath>
                </a14:m>
                <a:endParaRPr lang="en-GB" dirty="0"/>
              </a:p>
              <a:p>
                <a:pPr lvl="3"/>
                <a:r>
                  <a:rPr lang="pt-BR" dirty="0"/>
                  <a:t>Tempo cálculo </a:t>
                </a:r>
                <a:r>
                  <a:rPr lang="pt-BR" dirty="0" err="1"/>
                  <a:t>hash</a:t>
                </a:r>
                <a:r>
                  <a:rPr lang="pt-BR" dirty="0"/>
                  <a:t>: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GB" dirty="0"/>
              </a:p>
              <a:p>
                <a:pPr lvl="3"/>
                <a:r>
                  <a:rPr lang="pt-BR" dirty="0"/>
                  <a:t>Tempo percorrer lista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:</a:t>
                </a:r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2"/>
                <a:r>
                  <a:rPr lang="pt-BR" dirty="0"/>
                  <a:t>Para valores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próximos</a:t>
                </a:r>
                <a:r>
                  <a:rPr lang="en-GB" dirty="0"/>
                  <a:t>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, a </a:t>
                </a:r>
                <a:r>
                  <a:rPr lang="en-GB" dirty="0" err="1"/>
                  <a:t>eficiência</a:t>
                </a:r>
                <a:r>
                  <a:rPr lang="en-GB" dirty="0"/>
                  <a:t> se </a:t>
                </a:r>
                <a:r>
                  <a:rPr lang="en-GB" dirty="0" err="1"/>
                  <a:t>aproxima</a:t>
                </a:r>
                <a:r>
                  <a:rPr lang="en-GB" dirty="0"/>
                  <a:t>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GB" dirty="0"/>
              </a:p>
              <a:p>
                <a:endParaRPr lang="pt-BR" dirty="0"/>
              </a:p>
              <a:p>
                <a:endParaRPr lang="en-GB" dirty="0"/>
              </a:p>
              <a:p>
                <a:pPr lvl="2"/>
                <a:endParaRPr lang="en-GB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5CB7DD7-A0EF-44F5-BD57-57CC281019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069160"/>
              </a:xfrm>
              <a:blipFill>
                <a:blip r:embed="rId2"/>
                <a:stretch>
                  <a:fillRect l="-449" t="-2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336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AE9071-56B0-4CC1-8CFC-79CB13D0C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Funções </a:t>
            </a:r>
            <a:r>
              <a:rPr lang="pt-BR" dirty="0" err="1"/>
              <a:t>hash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DE65162-374B-44BA-BF7B-9D2040CFE9F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pt-BR" dirty="0"/>
                  <a:t>Propriedades de uma boa função </a:t>
                </a:r>
                <a:r>
                  <a:rPr lang="pt-BR" dirty="0" err="1"/>
                  <a:t>hash</a:t>
                </a:r>
                <a:endParaRPr lang="pt-BR" dirty="0"/>
              </a:p>
              <a:p>
                <a:pPr lvl="1"/>
                <a:r>
                  <a:rPr lang="pt-BR" dirty="0"/>
                  <a:t>Hipótese do </a:t>
                </a:r>
                <a:r>
                  <a:rPr lang="pt-BR" dirty="0" err="1"/>
                  <a:t>hash</a:t>
                </a:r>
                <a:r>
                  <a:rPr lang="pt-BR" dirty="0"/>
                  <a:t> uniforme simples deve ser atendida (aproximadamente)</a:t>
                </a:r>
              </a:p>
              <a:p>
                <a:pPr lvl="2"/>
                <a:r>
                  <a:rPr lang="pt-BR" dirty="0"/>
                  <a:t>Cada chave deve possuir igual probabilidade de efetuar o </a:t>
                </a:r>
                <a:r>
                  <a:rPr lang="pt-BR" dirty="0" err="1"/>
                  <a:t>hash</a:t>
                </a:r>
                <a:r>
                  <a:rPr lang="pt-BR" dirty="0"/>
                  <a:t> para qualquer uma das posições</a:t>
                </a:r>
              </a:p>
              <a:p>
                <a:pPr lvl="2"/>
                <a:r>
                  <a:rPr lang="pt-BR" dirty="0"/>
                  <a:t>Tabelas </a:t>
                </a:r>
                <a:r>
                  <a:rPr lang="pt-BR" dirty="0" err="1"/>
                  <a:t>hash</a:t>
                </a:r>
                <a:r>
                  <a:rPr lang="pt-BR" dirty="0"/>
                  <a:t> devem ser independente de quaisquer padrões dos dados armazenados</a:t>
                </a:r>
              </a:p>
              <a:p>
                <a:pPr lvl="1"/>
                <a:r>
                  <a:rPr lang="pt-BR" dirty="0"/>
                  <a:t>Fácil de computar (eficiente)</a:t>
                </a:r>
              </a:p>
              <a:p>
                <a:pPr lvl="1"/>
                <a:r>
                  <a:rPr lang="pt-BR" dirty="0"/>
                  <a:t>Consistência</a:t>
                </a:r>
              </a:p>
              <a:p>
                <a:pPr lvl="2"/>
                <a:r>
                  <a:rPr lang="pt-BR" dirty="0"/>
                  <a:t>Chaves iguais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dirty="0"/>
                  <a:t> índices iguais</a:t>
                </a:r>
              </a:p>
              <a:p>
                <a:pPr lvl="2"/>
                <a:r>
                  <a:rPr lang="pt-BR" dirty="0">
                    <a:ea typeface="Cambria Math" panose="02040503050406030204" pitchFamily="18" charset="0"/>
                  </a:rPr>
                  <a:t>Índices diferentes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dirty="0"/>
                  <a:t> chaves diferentes</a:t>
                </a:r>
              </a:p>
              <a:p>
                <a:pPr lvl="2"/>
                <a:endParaRPr lang="pt-BR" dirty="0"/>
              </a:p>
              <a:p>
                <a:pPr lvl="1"/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pPr lvl="2"/>
                <a:endParaRPr lang="en-GB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DE65162-374B-44BA-BF7B-9D2040CFE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49" t="-2307" r="-8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2188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AE9071-56B0-4CC1-8CFC-79CB13D0C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Funções </a:t>
            </a:r>
            <a:r>
              <a:rPr lang="pt-BR" dirty="0" err="1"/>
              <a:t>hash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DE65162-374B-44BA-BF7B-9D2040CFE9F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Método da divisão</a:t>
                </a:r>
              </a:p>
              <a:p>
                <a:pPr lvl="1"/>
                <a:r>
                  <a:rPr lang="pt-BR" dirty="0"/>
                  <a:t>Mapeia uma chave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pt-BR" dirty="0"/>
                  <a:t> para uma de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pt-BR" dirty="0"/>
                  <a:t> posições</a:t>
                </a:r>
              </a:p>
              <a:p>
                <a:pPr lvl="1"/>
                <a:r>
                  <a:rPr lang="pt-BR" dirty="0"/>
                  <a:t>Resto da divisão de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pt-BR" dirty="0"/>
                  <a:t> por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pt-BR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Exemplo: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=12;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endParaRPr lang="pt-BR" dirty="0"/>
              </a:p>
              <a:p>
                <a:pPr lvl="2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pt-BR" dirty="0"/>
              </a:p>
              <a:p>
                <a:pPr lvl="2"/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pPr lvl="2"/>
                <a:endParaRPr lang="en-GB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DE65162-374B-44BA-BF7B-9D2040CFE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454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AE9071-56B0-4CC1-8CFC-79CB13D0C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Funções </a:t>
            </a:r>
            <a:r>
              <a:rPr lang="pt-BR" dirty="0" err="1"/>
              <a:t>hash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DE65162-374B-44BA-BF7B-9D2040CFE9F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Método da divisão</a:t>
                </a:r>
              </a:p>
              <a:p>
                <a:r>
                  <a:rPr lang="pt-BR" dirty="0"/>
                  <a:t>Escolha de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Alguns valores de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pt-BR" dirty="0"/>
                  <a:t> devem ser evitados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pt-BR" dirty="0"/>
                  <a:t> não deve ser uma potência de 2</a:t>
                </a:r>
              </a:p>
              <a:p>
                <a:pPr lvl="2"/>
                <a:r>
                  <a:rPr lang="pt-BR" dirty="0"/>
                  <a:t>Se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pt-BR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somente os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pt-BR" dirty="0"/>
                  <a:t> bits menos significativos de </a:t>
                </a:r>
                <a:r>
                  <a:rPr lang="pt-BR" dirty="0" err="1"/>
                  <a:t>de</a:t>
                </a:r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pt-BR" dirty="0"/>
                  <a:t> são considerados </a:t>
                </a:r>
              </a:p>
              <a:p>
                <a:pPr lvl="2"/>
                <a:r>
                  <a:rPr lang="pt-BR" dirty="0"/>
                  <a:t>No geral é melhor escolher uma função </a:t>
                </a:r>
                <a:r>
                  <a:rPr lang="pt-BR" dirty="0" err="1"/>
                  <a:t>hash</a:t>
                </a:r>
                <a:r>
                  <a:rPr lang="pt-BR" dirty="0"/>
                  <a:t> que não seja restrita a um mesmo conjunto de bits</a:t>
                </a:r>
              </a:p>
              <a:p>
                <a:pPr lvl="2"/>
                <a:endParaRPr lang="pt-BR" dirty="0"/>
              </a:p>
              <a:p>
                <a:pPr lvl="1"/>
                <a:endParaRPr lang="pt-BR" dirty="0"/>
              </a:p>
              <a:p>
                <a:pPr lvl="2"/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pPr lvl="2"/>
                <a:endParaRPr lang="en-GB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DE65162-374B-44BA-BF7B-9D2040CFE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4462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AE9071-56B0-4CC1-8CFC-79CB13D0C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Funções </a:t>
            </a:r>
            <a:r>
              <a:rPr lang="pt-BR" dirty="0" err="1"/>
              <a:t>hash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DE65162-374B-44BA-BF7B-9D2040CFE9F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Método da divisão</a:t>
                </a:r>
              </a:p>
              <a:p>
                <a:r>
                  <a:rPr lang="pt-BR" dirty="0"/>
                  <a:t>Escolha de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Frequentemente uma boa escolha de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pt-BR" dirty="0"/>
                  <a:t> se dá da seguinte forma </a:t>
                </a:r>
              </a:p>
              <a:p>
                <a:pPr lvl="2"/>
                <a:r>
                  <a:rPr lang="pt-BR" dirty="0"/>
                  <a:t>Incialmente define-se um valor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pt-BR" dirty="0"/>
                  <a:t> desejado </a:t>
                </a:r>
              </a:p>
              <a:p>
                <a:pPr lvl="3"/>
                <a:r>
                  <a:rPr lang="pt-BR" dirty="0"/>
                  <a:t>À depender de cada situação específica</a:t>
                </a:r>
              </a:p>
              <a:p>
                <a:pPr lvl="1"/>
                <a:r>
                  <a:rPr lang="pt-BR" dirty="0"/>
                  <a:t>Em seguida, </a:t>
                </a: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pt-BR" dirty="0"/>
                  <a:t> é definido como um número </a:t>
                </a:r>
                <a:r>
                  <a:rPr lang="pt-BR" b="1" u="sng" dirty="0"/>
                  <a:t>primo</a:t>
                </a:r>
                <a:r>
                  <a:rPr lang="pt-BR" dirty="0"/>
                  <a:t> próximo 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pt-BR" dirty="0"/>
                  <a:t> não muito próximo a uma potência de 2</a:t>
                </a:r>
              </a:p>
              <a:p>
                <a:pPr lvl="1"/>
                <a:endParaRPr lang="pt-BR" dirty="0"/>
              </a:p>
              <a:p>
                <a:pPr lvl="1"/>
                <a:endParaRPr lang="pt-BR" dirty="0"/>
              </a:p>
              <a:p>
                <a:pPr lvl="2"/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pPr lvl="2"/>
                <a:endParaRPr lang="en-GB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DE65162-374B-44BA-BF7B-9D2040CFE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49" t="-1357" r="-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8750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veremos nesta aula?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r>
              <a:rPr lang="pt-BR" dirty="0"/>
              <a:t>Tabelas de endereçamento direto</a:t>
            </a:r>
          </a:p>
          <a:p>
            <a:r>
              <a:rPr lang="pt-BR" dirty="0"/>
              <a:t>Tabelas </a:t>
            </a:r>
            <a:r>
              <a:rPr lang="pt-BR" dirty="0" err="1"/>
              <a:t>hash</a:t>
            </a:r>
            <a:r>
              <a:rPr lang="pt-BR" dirty="0"/>
              <a:t> e funções </a:t>
            </a:r>
            <a:r>
              <a:rPr lang="pt-BR" dirty="0" err="1"/>
              <a:t>hash</a:t>
            </a:r>
            <a:endParaRPr lang="pt-BR" dirty="0"/>
          </a:p>
          <a:p>
            <a:r>
              <a:rPr lang="pt-BR" dirty="0"/>
              <a:t>Encadeamento</a:t>
            </a:r>
          </a:p>
          <a:p>
            <a:r>
              <a:rPr lang="pt-BR" dirty="0"/>
              <a:t>Endereçamento aberto</a:t>
            </a:r>
          </a:p>
          <a:p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5390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AE9071-56B0-4CC1-8CFC-79CB13D0C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Funções </a:t>
            </a:r>
            <a:r>
              <a:rPr lang="pt-BR" dirty="0" err="1"/>
              <a:t>hash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DE65162-374B-44BA-BF7B-9D2040CFE9F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556792"/>
                <a:ext cx="8153400" cy="530120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t-BR" dirty="0"/>
                  <a:t>Método da divisão</a:t>
                </a:r>
              </a:p>
              <a:p>
                <a:r>
                  <a:rPr lang="pt-BR" dirty="0"/>
                  <a:t>Escolha de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Por que utilizar primos?</a:t>
                </a:r>
              </a:p>
              <a:p>
                <a:pPr lvl="2"/>
                <a:r>
                  <a:rPr lang="pt-BR" dirty="0"/>
                  <a:t>problema com divisores de m</a:t>
                </a:r>
              </a:p>
              <a:p>
                <a:pPr lvl="2"/>
                <a:r>
                  <a:rPr lang="pt-BR" dirty="0"/>
                  <a:t>Como primos são indivisíveis por outros números, reduz-se o número de colisões caso valores de k não sejam uniformemente distribuídos</a:t>
                </a:r>
              </a:p>
              <a:p>
                <a:pPr lvl="2"/>
                <a:r>
                  <a:rPr lang="pt-BR" dirty="0"/>
                  <a:t>Exemplo (geração enviesada): para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lang="pt-BR" dirty="0"/>
              </a:p>
              <a:p>
                <a:pPr lvl="3"/>
                <a:r>
                  <a:rPr lang="pt-BR" dirty="0"/>
                  <a:t>Múltiplos de 2</a:t>
                </a:r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26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endParaRPr lang="pt-BR" dirty="0"/>
              </a:p>
              <a:p>
                <a:pPr lvl="4"/>
                <a14:m>
                  <m:oMath xmlns:m="http://schemas.openxmlformats.org/officeDocument/2006/math"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12=2</m:t>
                    </m:r>
                  </m:oMath>
                </a14:m>
                <a:endParaRPr lang="pt-BR" dirty="0"/>
              </a:p>
              <a:p>
                <a:pPr lvl="3"/>
                <a:r>
                  <a:rPr lang="pt-BR" dirty="0"/>
                  <a:t>Múltiplos de 3</a:t>
                </a:r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,6,9,12,</m:t>
                        </m:r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,18,21,24,</m:t>
                        </m:r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27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,30,33,36,</m:t>
                        </m:r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39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endParaRPr lang="pt-BR" dirty="0"/>
              </a:p>
              <a:p>
                <a:pPr lvl="4"/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12=3</m:t>
                    </m:r>
                  </m:oMath>
                </a14:m>
                <a:endParaRPr lang="pt-BR" dirty="0">
                  <a:solidFill>
                    <a:srgbClr val="FF0000"/>
                  </a:solidFill>
                </a:endParaRPr>
              </a:p>
              <a:p>
                <a:pPr lvl="3"/>
                <a:endParaRPr lang="pt-BR" dirty="0"/>
              </a:p>
              <a:p>
                <a:pPr lvl="3"/>
                <a:endParaRPr lang="pt-BR" dirty="0"/>
              </a:p>
              <a:p>
                <a:pPr lvl="3"/>
                <a:endParaRPr lang="pt-BR" b="0" dirty="0"/>
              </a:p>
              <a:p>
                <a:pPr lvl="3"/>
                <a:endParaRPr lang="pt-BR" dirty="0"/>
              </a:p>
              <a:p>
                <a:pPr lvl="1"/>
                <a:endParaRPr lang="pt-BR" dirty="0"/>
              </a:p>
              <a:p>
                <a:pPr lvl="2"/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pPr lvl="2"/>
                <a:endParaRPr lang="en-GB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DE65162-374B-44BA-BF7B-9D2040CFE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556792"/>
                <a:ext cx="8153400" cy="5301208"/>
              </a:xfrm>
              <a:blipFill>
                <a:blip r:embed="rId2"/>
                <a:stretch>
                  <a:fillRect l="-449" t="-1954" r="-2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224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AE9071-56B0-4CC1-8CFC-79CB13D0C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Funções </a:t>
            </a:r>
            <a:r>
              <a:rPr lang="pt-BR" dirty="0" err="1"/>
              <a:t>hash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DE65162-374B-44BA-BF7B-9D2040CFE9F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556792"/>
                <a:ext cx="8153400" cy="530120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t-BR" dirty="0"/>
                  <a:t>Método da divisão</a:t>
                </a:r>
              </a:p>
              <a:p>
                <a:r>
                  <a:rPr lang="pt-BR" dirty="0"/>
                  <a:t>Escolha de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Por que utilizar primos? </a:t>
                </a:r>
              </a:p>
              <a:p>
                <a:pPr lvl="2"/>
                <a:r>
                  <a:rPr lang="pt-BR" dirty="0"/>
                  <a:t>problema com divisores de m</a:t>
                </a:r>
              </a:p>
              <a:p>
                <a:pPr lvl="2"/>
                <a:r>
                  <a:rPr lang="pt-BR" dirty="0"/>
                  <a:t>Como primos são indivisíveis por outros números, reduz-se o número de colisões caso valores de k não sejam uniformemente distribuídos</a:t>
                </a:r>
              </a:p>
              <a:p>
                <a:pPr lvl="2"/>
                <a:r>
                  <a:rPr lang="pt-BR" dirty="0"/>
                  <a:t>Exemplo (geração enviesada): para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lang="pt-BR" dirty="0"/>
              </a:p>
              <a:p>
                <a:pPr lvl="3"/>
                <a:r>
                  <a:rPr lang="pt-BR" dirty="0"/>
                  <a:t>Múltiplos de 4</a:t>
                </a:r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28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32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44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48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52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endParaRPr lang="pt-BR" dirty="0"/>
              </a:p>
              <a:p>
                <a:pPr lvl="4"/>
                <a14:m>
                  <m:oMath xmlns:m="http://schemas.openxmlformats.org/officeDocument/2006/math"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12=4</m:t>
                    </m:r>
                  </m:oMath>
                </a14:m>
                <a:endParaRPr lang="pt-BR" dirty="0"/>
              </a:p>
              <a:p>
                <a:pPr lvl="3"/>
                <a:r>
                  <a:rPr lang="pt-BR" dirty="0"/>
                  <a:t>Múltiplos de 6</a:t>
                </a:r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42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48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54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66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72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78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endParaRPr lang="pt-BR" dirty="0"/>
              </a:p>
              <a:p>
                <a:pPr lvl="4"/>
                <a14:m>
                  <m:oMath xmlns:m="http://schemas.openxmlformats.org/officeDocument/2006/math"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12=6</m:t>
                    </m:r>
                  </m:oMath>
                </a14:m>
                <a:endParaRPr lang="pt-BR" dirty="0"/>
              </a:p>
              <a:p>
                <a:pPr lvl="3"/>
                <a:endParaRPr lang="pt-BR" dirty="0"/>
              </a:p>
              <a:p>
                <a:pPr lvl="3"/>
                <a:endParaRPr lang="pt-BR" b="0" dirty="0"/>
              </a:p>
              <a:p>
                <a:pPr lvl="3"/>
                <a:endParaRPr lang="pt-BR" dirty="0"/>
              </a:p>
              <a:p>
                <a:pPr lvl="1"/>
                <a:endParaRPr lang="pt-BR" dirty="0"/>
              </a:p>
              <a:p>
                <a:pPr lvl="2"/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pPr lvl="2"/>
                <a:endParaRPr lang="en-GB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DE65162-374B-44BA-BF7B-9D2040CFE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556792"/>
                <a:ext cx="8153400" cy="5301208"/>
              </a:xfrm>
              <a:blipFill>
                <a:blip r:embed="rId2"/>
                <a:stretch>
                  <a:fillRect l="-449" t="-1954" r="-2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291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AE9071-56B0-4CC1-8CFC-79CB13D0C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Funções </a:t>
            </a:r>
            <a:r>
              <a:rPr lang="pt-BR" dirty="0" err="1"/>
              <a:t>hash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DE65162-374B-44BA-BF7B-9D2040CFE9F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92514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pt-BR" dirty="0"/>
                  <a:t>Método da divisão</a:t>
                </a:r>
              </a:p>
              <a:p>
                <a:pPr lvl="1"/>
                <a:r>
                  <a:rPr lang="pt-BR" dirty="0" err="1"/>
                  <a:t>Ex</a:t>
                </a:r>
                <a:r>
                  <a:rPr lang="pt-BR" dirty="0"/>
                  <a:t>: </a:t>
                </a:r>
              </a:p>
              <a:p>
                <a:pPr lvl="2"/>
                <a:r>
                  <a:rPr lang="pt-BR" dirty="0"/>
                  <a:t>Suponha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=2000</m:t>
                    </m:r>
                  </m:oMath>
                </a14:m>
                <a:endParaRPr lang="pt-BR" dirty="0"/>
              </a:p>
              <a:p>
                <a:pPr lvl="2"/>
                <a:r>
                  <a:rPr lang="pt-BR" dirty="0"/>
                  <a:t>Suponha que a aplicação aceite uma média de 3 elementos para cada posição da tabela </a:t>
                </a:r>
                <a:r>
                  <a:rPr lang="pt-BR" dirty="0" err="1"/>
                  <a:t>hash</a:t>
                </a:r>
                <a:endParaRPr lang="pt-BR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2000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666,67</m:t>
                    </m:r>
                  </m:oMath>
                </a14:m>
                <a:endParaRPr lang="pt-BR" dirty="0"/>
              </a:p>
              <a:p>
                <a:pPr lvl="2"/>
                <a:r>
                  <a:rPr lang="pt-BR" dirty="0"/>
                  <a:t>Uma possível escolha seria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=701</m:t>
                    </m:r>
                  </m:oMath>
                </a14:m>
                <a:endParaRPr lang="pt-BR" dirty="0"/>
              </a:p>
              <a:p>
                <a:pPr lvl="3"/>
                <a:r>
                  <a:rPr lang="pt-BR" dirty="0"/>
                  <a:t>Primo próximo 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667</m:t>
                    </m:r>
                  </m:oMath>
                </a14:m>
                <a:endParaRPr lang="pt-BR" dirty="0"/>
              </a:p>
              <a:p>
                <a:pPr lvl="4"/>
                <a:r>
                  <a:rPr lang="pt-BR" dirty="0"/>
                  <a:t>Lista primos: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nor/>
                      </m:rPr>
                      <a:rPr lang="en-GB"/>
                      <m:t> 661, 673, 677, 683, 691, 701, 709, 7</m:t>
                    </m:r>
                    <m:r>
                      <m:rPr>
                        <m:nor/>
                      </m:rPr>
                      <a:rPr lang="en-GB" smtClean="0"/>
                      <m:t>19</m:t>
                    </m:r>
                    <m:r>
                      <m:rPr>
                        <m:nor/>
                      </m:rPr>
                      <a:rPr lang="pt-BR" b="0" i="0" smtClean="0"/>
                      <m:t>,...</m:t>
                    </m:r>
                  </m:oMath>
                </a14:m>
                <a:endParaRPr lang="pt-BR" dirty="0"/>
              </a:p>
              <a:p>
                <a:pPr lvl="3"/>
                <a:r>
                  <a:rPr lang="pt-BR" dirty="0"/>
                  <a:t>Não muito próximo à qualquer potência de 2</a:t>
                </a:r>
              </a:p>
              <a:p>
                <a:pPr lvl="4"/>
                <a14:m>
                  <m:oMath xmlns:m="http://schemas.openxmlformats.org/officeDocument/2006/math"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</a:rPr>
                      <m:t>=512</m:t>
                    </m:r>
                  </m:oMath>
                </a14:m>
                <a:endParaRPr lang="pt-BR" b="0" dirty="0"/>
              </a:p>
              <a:p>
                <a:pPr lvl="4"/>
                <a14:m>
                  <m:oMath xmlns:m="http://schemas.openxmlformats.org/officeDocument/2006/math"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</a:rPr>
                      <m:t>=1024</m:t>
                    </m:r>
                  </m:oMath>
                </a14:m>
                <a:endParaRPr lang="pt-BR" b="0" dirty="0"/>
              </a:p>
              <a:p>
                <a:pPr lvl="2"/>
                <a:r>
                  <a:rPr lang="pt-BR" dirty="0"/>
                  <a:t>Função </a:t>
                </a:r>
                <a:r>
                  <a:rPr lang="pt-BR" dirty="0" err="1"/>
                  <a:t>hash</a:t>
                </a:r>
                <a:r>
                  <a:rPr lang="pt-BR" dirty="0"/>
                  <a:t>: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701</m:t>
                    </m:r>
                  </m:oMath>
                </a14:m>
                <a:endParaRPr lang="pt-BR" dirty="0"/>
              </a:p>
              <a:p>
                <a:pPr lvl="1"/>
                <a:endParaRPr lang="pt-BR" dirty="0"/>
              </a:p>
              <a:p>
                <a:pPr lvl="1"/>
                <a:endParaRPr lang="pt-BR" dirty="0"/>
              </a:p>
              <a:p>
                <a:pPr lvl="1"/>
                <a:endParaRPr lang="pt-BR" dirty="0"/>
              </a:p>
              <a:p>
                <a:pPr lvl="2"/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pPr lvl="2"/>
                <a:endParaRPr lang="en-GB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DE65162-374B-44BA-BF7B-9D2040CFE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925144"/>
              </a:xfrm>
              <a:blipFill>
                <a:blip r:embed="rId2"/>
                <a:stretch>
                  <a:fillRect l="-374" t="-2107" r="-11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6212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77E5D6-F170-4BD1-9147-B8C69FA3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Endereçamento aberto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A76FC31C-F362-4418-BA6F-4AAE7ABDA24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81128"/>
              </a:xfrm>
            </p:spPr>
            <p:txBody>
              <a:bodyPr>
                <a:normAutofit/>
              </a:bodyPr>
              <a:lstStyle/>
              <a:p>
                <a:r>
                  <a:rPr lang="pt-BR" dirty="0"/>
                  <a:t>Todos os elementos são armazenados na própria tabela </a:t>
                </a:r>
                <a:r>
                  <a:rPr lang="pt-BR" dirty="0" err="1"/>
                  <a:t>hash</a:t>
                </a:r>
                <a:endParaRPr lang="pt-BR" dirty="0"/>
              </a:p>
              <a:p>
                <a:pPr lvl="1"/>
                <a:r>
                  <a:rPr lang="pt-BR" dirty="0"/>
                  <a:t>Máximo de um elemento por posição</a:t>
                </a:r>
              </a:p>
              <a:p>
                <a:pPr lvl="2"/>
                <a:r>
                  <a:rPr lang="pt-BR" dirty="0"/>
                  <a:t>Fator de carga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Não há lista externa, como no encadeamento</a:t>
                </a:r>
              </a:p>
              <a:p>
                <a:r>
                  <a:rPr lang="pt-BR" dirty="0"/>
                  <a:t>Ao procurar um elemento, tabela é sistematicamente analisada </a:t>
                </a:r>
              </a:p>
              <a:p>
                <a:pPr lvl="1"/>
                <a:r>
                  <a:rPr lang="pt-BR" dirty="0"/>
                  <a:t>Até que o elemento seja encontrado</a:t>
                </a:r>
              </a:p>
              <a:p>
                <a:pPr lvl="1"/>
                <a:r>
                  <a:rPr lang="pt-BR" dirty="0"/>
                  <a:t>Ou até se ter certeza que ele não está presente</a:t>
                </a:r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A76FC31C-F362-4418-BA6F-4AAE7ABDA2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81128"/>
              </a:xfrm>
              <a:blipFill>
                <a:blip r:embed="rId2"/>
                <a:stretch>
                  <a:fillRect l="-449" t="-12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8385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77E5D6-F170-4BD1-9147-B8C69FA3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Endereçamento aberto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6FC31C-F362-4418-BA6F-4AAE7ABDA2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rmAutofit lnSpcReduction="10000"/>
          </a:bodyPr>
          <a:lstStyle/>
          <a:p>
            <a:r>
              <a:rPr lang="pt-BR" dirty="0"/>
              <a:t>Por que </a:t>
            </a:r>
            <a:r>
              <a:rPr lang="pt-BR" b="1" dirty="0"/>
              <a:t>aberto</a:t>
            </a:r>
            <a:r>
              <a:rPr lang="pt-BR" dirty="0"/>
              <a:t>?</a:t>
            </a:r>
          </a:p>
          <a:p>
            <a:pPr lvl="1"/>
            <a:r>
              <a:rPr lang="pt-BR" dirty="0"/>
              <a:t>Endereço não depende apenas da função </a:t>
            </a:r>
            <a:r>
              <a:rPr lang="pt-BR" dirty="0" err="1"/>
              <a:t>hash</a:t>
            </a:r>
            <a:endParaRPr lang="pt-BR" dirty="0"/>
          </a:p>
          <a:p>
            <a:pPr lvl="2"/>
            <a:r>
              <a:rPr lang="pt-BR" i="1" dirty="0"/>
              <a:t>Endereço “em aberto”</a:t>
            </a:r>
          </a:p>
          <a:p>
            <a:pPr lvl="1"/>
            <a:r>
              <a:rPr lang="pt-BR" dirty="0"/>
              <a:t>Posição pode variar dependendo de se a posição já estiver ocupada ou não </a:t>
            </a:r>
          </a:p>
          <a:p>
            <a:pPr lvl="1"/>
            <a:r>
              <a:rPr lang="pt-BR" dirty="0"/>
              <a:t>Também chamada de </a:t>
            </a:r>
            <a:r>
              <a:rPr lang="pt-BR" i="1" dirty="0" err="1"/>
              <a:t>closed</a:t>
            </a:r>
            <a:r>
              <a:rPr lang="pt-BR" i="1" dirty="0"/>
              <a:t> </a:t>
            </a:r>
            <a:r>
              <a:rPr lang="pt-BR" i="1" dirty="0" err="1"/>
              <a:t>hashing</a:t>
            </a:r>
            <a:endParaRPr lang="pt-BR" i="1" dirty="0"/>
          </a:p>
          <a:p>
            <a:pPr lvl="2"/>
            <a:r>
              <a:rPr lang="pt-BR" i="1" dirty="0" err="1"/>
              <a:t>Closed</a:t>
            </a:r>
            <a:r>
              <a:rPr lang="pt-BR" i="1" dirty="0"/>
              <a:t> </a:t>
            </a:r>
            <a:r>
              <a:rPr lang="pt-BR" dirty="0"/>
              <a:t>no sentido de que dados nunca deixam a tabela </a:t>
            </a:r>
            <a:r>
              <a:rPr lang="pt-BR" dirty="0" err="1"/>
              <a:t>hash</a:t>
            </a:r>
            <a:endParaRPr lang="pt-BR" dirty="0"/>
          </a:p>
          <a:p>
            <a:pPr lvl="1"/>
            <a:r>
              <a:rPr lang="pt-BR" dirty="0"/>
              <a:t>Não confundir com </a:t>
            </a:r>
            <a:r>
              <a:rPr lang="pt-BR" i="1" dirty="0"/>
              <a:t>Open </a:t>
            </a:r>
            <a:r>
              <a:rPr lang="pt-BR" i="1" dirty="0" err="1"/>
              <a:t>Hashing</a:t>
            </a:r>
            <a:endParaRPr lang="pt-BR" i="1" dirty="0"/>
          </a:p>
          <a:p>
            <a:pPr lvl="2"/>
            <a:r>
              <a:rPr lang="pt-BR" dirty="0"/>
              <a:t>Encadeamento</a:t>
            </a:r>
          </a:p>
          <a:p>
            <a:pPr lvl="2"/>
            <a:r>
              <a:rPr lang="pt-BR" i="1" dirty="0"/>
              <a:t>Open</a:t>
            </a:r>
            <a:r>
              <a:rPr lang="pt-BR" dirty="0"/>
              <a:t> se refere ao fato de que é possível extrapolar a tabela utilizando uma lista encadeada</a:t>
            </a:r>
          </a:p>
        </p:txBody>
      </p:sp>
    </p:spTree>
    <p:extLst>
      <p:ext uri="{BB962C8B-B14F-4D97-AF65-F5344CB8AC3E}">
        <p14:creationId xmlns:p14="http://schemas.microsoft.com/office/powerpoint/2010/main" val="4062594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77E5D6-F170-4BD1-9147-B8C69FA3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Endereçamento aberto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6FC31C-F362-4418-BA6F-4AAE7ABDA2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rmAutofit/>
          </a:bodyPr>
          <a:lstStyle/>
          <a:p>
            <a:r>
              <a:rPr lang="pt-BR" dirty="0"/>
              <a:t>Desvantagem</a:t>
            </a:r>
          </a:p>
          <a:p>
            <a:pPr lvl="1"/>
            <a:r>
              <a:rPr lang="pt-BR" dirty="0"/>
              <a:t>Tabela </a:t>
            </a:r>
            <a:r>
              <a:rPr lang="pt-BR" dirty="0" err="1"/>
              <a:t>hash</a:t>
            </a:r>
            <a:r>
              <a:rPr lang="pt-BR" dirty="0"/>
              <a:t> pode ficar cheia</a:t>
            </a:r>
          </a:p>
          <a:p>
            <a:r>
              <a:rPr lang="pt-BR" dirty="0"/>
              <a:t>Vantagem</a:t>
            </a:r>
          </a:p>
          <a:p>
            <a:pPr lvl="1"/>
            <a:r>
              <a:rPr lang="pt-BR" dirty="0"/>
              <a:t>Evita-se o uso de ponteiros, liberando mais memória para uso</a:t>
            </a:r>
          </a:p>
          <a:p>
            <a:pPr lvl="2"/>
            <a:r>
              <a:rPr lang="pt-BR" dirty="0"/>
              <a:t>Tendência de redução no número de colisões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0896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77E5D6-F170-4BD1-9147-B8C69FA3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Endereçamento aberto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A76FC31C-F362-4418-BA6F-4AAE7ABDA24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8112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t-BR" dirty="0"/>
                  <a:t>Calcula a sequência de posições a serem examinadas (</a:t>
                </a:r>
                <a:r>
                  <a:rPr lang="pt-BR" b="1" dirty="0"/>
                  <a:t>sondagem</a:t>
                </a:r>
                <a:r>
                  <a:rPr lang="pt-BR" dirty="0"/>
                  <a:t>)</a:t>
                </a:r>
              </a:p>
              <a:p>
                <a:r>
                  <a:rPr lang="pt-BR" dirty="0"/>
                  <a:t>Função </a:t>
                </a:r>
                <a:r>
                  <a:rPr lang="pt-BR" dirty="0" err="1"/>
                  <a:t>hash</a:t>
                </a:r>
                <a:r>
                  <a:rPr lang="pt-BR" dirty="0"/>
                  <a:t> redefinida para considerar um número de sondagens como uma segunda entrada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{0,1,…,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−1}→{0,1,…,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Para toda chave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pt-BR" dirty="0"/>
                  <a:t>, a sequência de sondagem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,0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,…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"/>
                        <m:endChr m:val="⟩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</m:oMath>
                </a14:m>
                <a:r>
                  <a:rPr lang="pt-BR" dirty="0"/>
                  <a:t> é uma permutação de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0,1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…,</m:t>
                        </m:r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Ou seja, cada posição da tabela pode ser eventualmente considerada como uma posição para uma chave</a:t>
                </a:r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A76FC31C-F362-4418-BA6F-4AAE7ABDA2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81128"/>
              </a:xfrm>
              <a:blipFill>
                <a:blip r:embed="rId2"/>
                <a:stretch>
                  <a:fillRect l="-449" t="-2168" r="-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7029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77E5D6-F170-4BD1-9147-B8C69FA3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Endereçamento aberto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A76FC31C-F362-4418-BA6F-4AAE7ABDA24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81128"/>
              </a:xfrm>
            </p:spPr>
            <p:txBody>
              <a:bodyPr>
                <a:normAutofit/>
              </a:bodyPr>
              <a:lstStyle/>
              <a:p>
                <a:r>
                  <a:rPr lang="pt-BR" dirty="0"/>
                  <a:t>Sondagem</a:t>
                </a:r>
              </a:p>
              <a:p>
                <a:r>
                  <a:rPr lang="pt-BR" dirty="0"/>
                  <a:t>Sequência: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,0</m:t>
                            </m:r>
                          </m:e>
                        </m:d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,…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"/>
                        <m:endChr m:val="⟩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Inserção ocorre na primeira posição livre da sequência</a:t>
                </a:r>
              </a:p>
              <a:p>
                <a:pPr lvl="2"/>
                <a:r>
                  <a:rPr lang="pt-BR" dirty="0"/>
                  <a:t>Caso nenhuma das posições esteja livre, inserção não ocorre</a:t>
                </a:r>
              </a:p>
              <a:p>
                <a:pPr lvl="1"/>
                <a:r>
                  <a:rPr lang="pt-BR" dirty="0"/>
                  <a:t>Busca ocorre até que</a:t>
                </a:r>
              </a:p>
              <a:p>
                <a:pPr lvl="2"/>
                <a:r>
                  <a:rPr lang="pt-BR" dirty="0"/>
                  <a:t>Elemento seja encontrado ou</a:t>
                </a:r>
              </a:p>
              <a:p>
                <a:pPr lvl="2"/>
                <a:r>
                  <a:rPr lang="pt-BR" dirty="0"/>
                  <a:t>Seja encontrada uma posição nula ou</a:t>
                </a:r>
              </a:p>
              <a:p>
                <a:pPr lvl="2"/>
                <a:r>
                  <a:rPr lang="pt-BR" dirty="0"/>
                  <a:t>Toda a sequência seja percorrida</a:t>
                </a:r>
              </a:p>
              <a:p>
                <a:pPr lvl="2"/>
                <a:endParaRPr lang="pt-BR" dirty="0"/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A76FC31C-F362-4418-BA6F-4AAE7ABDA2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81128"/>
              </a:xfrm>
              <a:blipFill>
                <a:blip r:embed="rId2"/>
                <a:stretch>
                  <a:fillRect l="-449" t="-1276" r="-5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7097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77E5D6-F170-4BD1-9147-B8C69FA3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Endereçamento aberto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6FC31C-F362-4418-BA6F-4AAE7ABDA2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rmAutofit/>
          </a:bodyPr>
          <a:lstStyle/>
          <a:p>
            <a:r>
              <a:rPr lang="pt-BR" dirty="0"/>
              <a:t>Exemplo inserção</a:t>
            </a:r>
          </a:p>
          <a:p>
            <a:pPr lvl="1"/>
            <a:r>
              <a:rPr lang="pt-BR" dirty="0"/>
              <a:t>Sondagem linear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C75F8F6-46FD-480C-A9AE-8388E80FE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75" t="38020" r="74412" b="33228"/>
          <a:stretch/>
        </p:blipFill>
        <p:spPr>
          <a:xfrm>
            <a:off x="612648" y="2708920"/>
            <a:ext cx="4086328" cy="326906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B848F58-9CA4-4B0A-892B-295BAD840066}"/>
              </a:ext>
            </a:extLst>
          </p:cNvPr>
          <p:cNvSpPr txBox="1"/>
          <p:nvPr/>
        </p:nvSpPr>
        <p:spPr>
          <a:xfrm>
            <a:off x="1619672" y="638132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Retirado de </a:t>
            </a:r>
            <a:r>
              <a:rPr lang="pt-BR" dirty="0" err="1"/>
              <a:t>Cormen</a:t>
            </a:r>
            <a:r>
              <a:rPr lang="pt-BR" dirty="0"/>
              <a:t> [1]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00688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77E5D6-F170-4BD1-9147-B8C69FA3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Endereçamento aberto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6FC31C-F362-4418-BA6F-4AAE7ABDA2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rmAutofit/>
          </a:bodyPr>
          <a:lstStyle/>
          <a:p>
            <a:r>
              <a:rPr lang="pt-BR" dirty="0"/>
              <a:t>Exemplo busca </a:t>
            </a:r>
          </a:p>
          <a:p>
            <a:pPr lvl="1"/>
            <a:r>
              <a:rPr lang="pt-BR" dirty="0"/>
              <a:t>Sondagem linear</a:t>
            </a:r>
          </a:p>
          <a:p>
            <a:pPr lvl="2"/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2944F86-9278-4CE7-BA25-0304DE8684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3" t="35624" r="73625" b="38020"/>
          <a:stretch/>
        </p:blipFill>
        <p:spPr>
          <a:xfrm>
            <a:off x="607712" y="2564904"/>
            <a:ext cx="4457455" cy="32688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DC188E9-19C8-4B7E-8DEA-0F7B4F9261F9}"/>
              </a:ext>
            </a:extLst>
          </p:cNvPr>
          <p:cNvSpPr txBox="1"/>
          <p:nvPr/>
        </p:nvSpPr>
        <p:spPr>
          <a:xfrm>
            <a:off x="1619672" y="638132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Retirado de </a:t>
            </a:r>
            <a:r>
              <a:rPr lang="pt-BR" dirty="0" err="1"/>
              <a:t>Cormen</a:t>
            </a:r>
            <a:r>
              <a:rPr lang="pt-BR" dirty="0"/>
              <a:t> [1]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532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2B9996-5744-463F-9B13-38AB22E5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Motivação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255A2010-86B0-4561-96FF-50C90380BC5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Aplicações com operações de Dicionário</a:t>
                </a:r>
              </a:p>
              <a:p>
                <a:pPr lvl="1"/>
                <a:r>
                  <a:rPr lang="pt-BR" dirty="0" err="1"/>
                  <a:t>Insert</a:t>
                </a:r>
                <a:r>
                  <a:rPr lang="pt-BR" dirty="0"/>
                  <a:t>, </a:t>
                </a:r>
                <a:r>
                  <a:rPr lang="pt-BR" dirty="0" err="1"/>
                  <a:t>search</a:t>
                </a:r>
                <a:r>
                  <a:rPr lang="pt-BR" dirty="0"/>
                  <a:t> e delete</a:t>
                </a:r>
              </a:p>
              <a:p>
                <a:pPr lvl="1"/>
                <a:r>
                  <a:rPr lang="pt-BR" dirty="0"/>
                  <a:t>Nenhuma das estruturas vistas até então possui complexidade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O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GB" dirty="0"/>
              </a:p>
              <a:p>
                <a:pPr lvl="1"/>
                <a:r>
                  <a:rPr lang="pt-BR" dirty="0"/>
                  <a:t>V</a:t>
                </a:r>
                <a:r>
                  <a:rPr lang="en-GB" dirty="0" err="1"/>
                  <a:t>eremos</a:t>
                </a:r>
                <a:r>
                  <a:rPr lang="en-GB" dirty="0"/>
                  <a:t> </a:t>
                </a:r>
                <a:r>
                  <a:rPr lang="en-GB" dirty="0" err="1"/>
                  <a:t>nesta</a:t>
                </a:r>
                <a:r>
                  <a:rPr lang="en-GB" dirty="0"/>
                  <a:t> aula que é </a:t>
                </a:r>
                <a:r>
                  <a:rPr lang="en-GB" dirty="0" err="1"/>
                  <a:t>possível</a:t>
                </a:r>
                <a:r>
                  <a:rPr lang="en-GB" dirty="0"/>
                  <a:t> se </a:t>
                </a:r>
                <a:r>
                  <a:rPr lang="en-GB" dirty="0" err="1"/>
                  <a:t>aproximar</a:t>
                </a:r>
                <a:r>
                  <a:rPr lang="en-GB" dirty="0"/>
                  <a:t> </a:t>
                </a:r>
                <a:r>
                  <a:rPr lang="en-GB" dirty="0" err="1"/>
                  <a:t>disso</a:t>
                </a:r>
                <a:r>
                  <a:rPr lang="en-GB" dirty="0"/>
                  <a:t> com </a:t>
                </a:r>
                <a:r>
                  <a:rPr lang="en-GB" dirty="0" err="1"/>
                  <a:t>tabelas</a:t>
                </a:r>
                <a:r>
                  <a:rPr lang="en-GB" dirty="0"/>
                  <a:t> hash (para o </a:t>
                </a:r>
                <a:r>
                  <a:rPr lang="en-GB" dirty="0" err="1"/>
                  <a:t>médio</a:t>
                </a:r>
                <a:r>
                  <a:rPr lang="en-GB" dirty="0"/>
                  <a:t> </a:t>
                </a:r>
                <a:r>
                  <a:rPr lang="en-GB" dirty="0" err="1"/>
                  <a:t>caso</a:t>
                </a:r>
                <a:r>
                  <a:rPr lang="en-GB" dirty="0"/>
                  <a:t>)</a:t>
                </a:r>
              </a:p>
              <a:p>
                <a:pPr lvl="2"/>
                <a:r>
                  <a:rPr lang="pt-BR" dirty="0"/>
                  <a:t>C</a:t>
                </a:r>
                <a:r>
                  <a:rPr lang="en-GB" dirty="0" err="1"/>
                  <a:t>ontanto</a:t>
                </a:r>
                <a:r>
                  <a:rPr lang="en-GB" dirty="0"/>
                  <a:t> que </a:t>
                </a:r>
                <a:r>
                  <a:rPr lang="en-GB" dirty="0" err="1"/>
                  <a:t>certas</a:t>
                </a:r>
                <a:r>
                  <a:rPr lang="en-GB" dirty="0"/>
                  <a:t> </a:t>
                </a:r>
                <a:r>
                  <a:rPr lang="en-GB" dirty="0" err="1"/>
                  <a:t>condições</a:t>
                </a:r>
                <a:r>
                  <a:rPr lang="en-GB" dirty="0"/>
                  <a:t> </a:t>
                </a:r>
                <a:r>
                  <a:rPr lang="en-GB" dirty="0" err="1"/>
                  <a:t>sejam</a:t>
                </a:r>
                <a:r>
                  <a:rPr lang="en-GB" dirty="0"/>
                  <a:t> </a:t>
                </a:r>
                <a:r>
                  <a:rPr lang="en-GB" dirty="0" err="1"/>
                  <a:t>atendidas</a:t>
                </a:r>
                <a:endParaRPr lang="en-GB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255A2010-86B0-4561-96FF-50C90380BC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83299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77E5D6-F170-4BD1-9147-B8C69FA3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Endereçamento aberto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A76FC31C-F362-4418-BA6F-4AAE7ABDA24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81128"/>
              </a:xfrm>
            </p:spPr>
            <p:txBody>
              <a:bodyPr>
                <a:normAutofit/>
              </a:bodyPr>
              <a:lstStyle/>
              <a:p>
                <a:r>
                  <a:rPr lang="pt-BR" dirty="0"/>
                  <a:t>Sondagem</a:t>
                </a:r>
              </a:p>
              <a:p>
                <a:r>
                  <a:rPr lang="pt-BR" dirty="0"/>
                  <a:t>Sequência: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,0</m:t>
                            </m:r>
                          </m:e>
                        </m:d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,…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"/>
                        <m:endChr m:val="⟩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Remoção</a:t>
                </a:r>
              </a:p>
              <a:p>
                <a:pPr lvl="2"/>
                <a:r>
                  <a:rPr lang="pt-BR" dirty="0"/>
                  <a:t>Não basta simplesmente marcar a posição como nula</a:t>
                </a:r>
              </a:p>
              <a:p>
                <a:pPr lvl="3"/>
                <a:r>
                  <a:rPr lang="pt-BR" dirty="0"/>
                  <a:t>Busca seria afetada</a:t>
                </a:r>
              </a:p>
              <a:p>
                <a:pPr lvl="3"/>
                <a:r>
                  <a:rPr lang="pt-BR" dirty="0"/>
                  <a:t>Possível solução: utilizar marcador para indicar deleção</a:t>
                </a:r>
              </a:p>
              <a:p>
                <a:pPr lvl="3"/>
                <a:r>
                  <a:rPr lang="pt-BR" dirty="0"/>
                  <a:t>Função de busca ignora campos marcados, no entanto, eficiência da busca é afetada</a:t>
                </a:r>
              </a:p>
              <a:p>
                <a:pPr lvl="2"/>
                <a:endParaRPr lang="pt-BR" dirty="0"/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A76FC31C-F362-4418-BA6F-4AAE7ABDA2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81128"/>
              </a:xfrm>
              <a:blipFill>
                <a:blip r:embed="rId2"/>
                <a:stretch>
                  <a:fillRect l="-449" t="-1276" r="-8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7050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77E5D6-F170-4BD1-9147-B8C69FA3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Endereçamento aberto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A76FC31C-F362-4418-BA6F-4AAE7ABDA24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8112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pt-BR" dirty="0"/>
                  <a:t>Sondagem linear</a:t>
                </a:r>
              </a:p>
              <a:p>
                <a:pPr lvl="1"/>
                <a:r>
                  <a:rPr lang="pt-BR" dirty="0" err="1"/>
                  <a:t>Hash</a:t>
                </a:r>
                <a:r>
                  <a:rPr lang="pt-BR" dirty="0"/>
                  <a:t> auxiliar: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→{0,1,…,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endParaRPr lang="pt-BR" dirty="0"/>
              </a:p>
              <a:p>
                <a:r>
                  <a:rPr lang="pt-BR" dirty="0"/>
                  <a:t>Função </a:t>
                </a:r>
                <a:r>
                  <a:rPr lang="pt-BR" dirty="0" err="1"/>
                  <a:t>hash</a:t>
                </a:r>
                <a:r>
                  <a:rPr lang="pt-BR" dirty="0"/>
                  <a:t> da sondagem linear: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=0,1,…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pt-BR" dirty="0"/>
              </a:p>
              <a:p>
                <a:pPr lvl="2"/>
                <a:r>
                  <a:rPr lang="pt-BR" dirty="0"/>
                  <a:t>Sequência de posições analisadas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</m:oMath>
                </a14:m>
                <a:endParaRPr lang="pt-BR" b="0" dirty="0"/>
              </a:p>
              <a:p>
                <a:pPr lvl="3"/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pt-BR" b="0" i="1" dirty="0">
                  <a:latin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pt-B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pt-BR" b="0" i="1" dirty="0">
                  <a:latin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pt-BR" b="0" i="1" dirty="0">
                  <a:latin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pt-BR" b="0" dirty="0"/>
              </a:p>
              <a:p>
                <a:pPr lvl="3"/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pt-BR" b="0" dirty="0"/>
              </a:p>
              <a:p>
                <a:pPr lvl="3"/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pt-BR" b="0" dirty="0"/>
              </a:p>
              <a:p>
                <a:pPr lvl="3"/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pt-BR" dirty="0"/>
              </a:p>
              <a:p>
                <a:pPr lvl="1"/>
                <a:endParaRPr lang="pt-BR" dirty="0"/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A76FC31C-F362-4418-BA6F-4AAE7ABDA2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81128"/>
              </a:xfrm>
              <a:blipFill>
                <a:blip r:embed="rId2"/>
                <a:stretch>
                  <a:fillRect l="-224" t="-25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5548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77E5D6-F170-4BD1-9147-B8C69FA3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Endereçamento aberto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A76FC31C-F362-4418-BA6F-4AAE7ABDA24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81128"/>
              </a:xfrm>
            </p:spPr>
            <p:txBody>
              <a:bodyPr>
                <a:normAutofit/>
              </a:bodyPr>
              <a:lstStyle/>
              <a:p>
                <a:r>
                  <a:rPr lang="pt-BR" dirty="0"/>
                  <a:t>Sondagem linear</a:t>
                </a:r>
              </a:p>
              <a:p>
                <a:pPr lvl="1"/>
                <a:r>
                  <a:rPr lang="pt-BR" dirty="0"/>
                  <a:t>Problema: Agrupamento primário</a:t>
                </a:r>
              </a:p>
              <a:p>
                <a:pPr lvl="2"/>
                <a:r>
                  <a:rPr lang="pt-BR" dirty="0"/>
                  <a:t>Longas sequência de posições ocupadas (agrupamentos) tendem a surgir</a:t>
                </a:r>
              </a:p>
              <a:p>
                <a:pPr lvl="3"/>
                <a:r>
                  <a:rPr lang="pt-BR" dirty="0"/>
                  <a:t>Probabilidade de preenchimento de uma posição vazia precedida por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posições preenchidas: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+1)/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pt-BR" dirty="0"/>
              </a:p>
              <a:p>
                <a:pPr lvl="3"/>
                <a:r>
                  <a:rPr lang="pt-BR" dirty="0"/>
                  <a:t>Aumento do tempo médio de pesquisa</a:t>
                </a:r>
              </a:p>
              <a:p>
                <a:pPr lvl="2"/>
                <a:endParaRPr lang="pt-BR" dirty="0"/>
              </a:p>
              <a:p>
                <a:pPr lvl="1"/>
                <a:endParaRPr lang="pt-BR" dirty="0"/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A76FC31C-F362-4418-BA6F-4AAE7ABDA2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81128"/>
              </a:xfrm>
              <a:blipFill>
                <a:blip r:embed="rId2"/>
                <a:stretch>
                  <a:fillRect l="-449" t="-12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213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E85616-A557-4092-AFDE-D5511BA1C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Endereçamento aberto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35A7E8A-F095-474F-BE8D-9DA4B2C8391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Sondagem linear</a:t>
                </a:r>
              </a:p>
              <a:p>
                <a:r>
                  <a:rPr lang="pt-BR" dirty="0"/>
                  <a:t>Exemplo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pt-B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Inserções: 10,22,31,4,15,28,17,88,59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35A7E8A-F095-474F-BE8D-9DA4B2C839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70962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618161-0A5A-471B-B189-5F92FC0A8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Endereçamento aberto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7BEE8C8-1A7E-4F39-8409-1749613C4D9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Sondagem quadrática</a:t>
                </a:r>
              </a:p>
              <a:p>
                <a:pPr lvl="1"/>
                <a:r>
                  <a:rPr lang="pt-BR" dirty="0"/>
                  <a:t>Hash auxiliar: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→{0,1,…,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endParaRPr lang="pt-BR" dirty="0"/>
              </a:p>
              <a:p>
                <a:r>
                  <a:rPr lang="pt-BR" dirty="0"/>
                  <a:t>Função </a:t>
                </a:r>
                <a:r>
                  <a:rPr lang="pt-BR" dirty="0" err="1"/>
                  <a:t>hash</a:t>
                </a:r>
                <a:r>
                  <a:rPr lang="pt-BR" dirty="0"/>
                  <a:t> 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pt-B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𝑏𝑖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pt-BR" i="1" dirty="0">
                  <a:latin typeface="Cambria Math" panose="02040503050406030204" pitchFamily="18" charset="0"/>
                </a:endParaRPr>
              </a:p>
              <a:p>
                <a:r>
                  <a:rPr lang="pt-BR" dirty="0"/>
                  <a:t>Se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pt-BR" dirty="0"/>
              </a:p>
              <a:p>
                <a:pPr lvl="2"/>
                <a:r>
                  <a:rPr lang="pt-BR" dirty="0"/>
                  <a:t>Posição inicial determina toda a sequência de sondagem</a:t>
                </a:r>
              </a:p>
              <a:p>
                <a:r>
                  <a:rPr lang="pt-BR" dirty="0"/>
                  <a:t>Problema: agrupamento secundário</a:t>
                </a:r>
              </a:p>
              <a:p>
                <a:pPr lvl="2"/>
                <a:r>
                  <a:rPr lang="pt-BR" dirty="0"/>
                  <a:t>Se em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pt-BR" dirty="0"/>
                  <a:t> existe uma certa probabilidade de agrupamento, o mesmo ocorrerá em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pt-BR" dirty="0"/>
                  <a:t> </a:t>
                </a:r>
              </a:p>
              <a:p>
                <a:pPr lvl="2"/>
                <a:endParaRPr lang="pt-BR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7BEE8C8-1A7E-4F39-8409-1749613C4D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0322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E85616-A557-4092-AFDE-D5511BA1C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Endereçamento aberto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35A7E8A-F095-474F-BE8D-9DA4B2C8391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Sondagem quadrática</a:t>
                </a:r>
              </a:p>
              <a:p>
                <a:r>
                  <a:rPr lang="pt-BR" dirty="0"/>
                  <a:t>Exemplo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pt-B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𝑏𝑖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pt-BR" dirty="0"/>
              </a:p>
              <a:p>
                <a:pPr lvl="2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=3;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=1;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Inserções: 10,22,31,4,15,28,17,88,59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35A7E8A-F095-474F-BE8D-9DA4B2C839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53618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618161-0A5A-471B-B189-5F92FC0A8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Endereçamento aberto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7BEE8C8-1A7E-4F39-8409-1749613C4D9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Hash duplo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pt-BR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/>
                  <a:t>: </a:t>
                </a:r>
                <a:r>
                  <a:rPr lang="pt-BR" dirty="0" err="1"/>
                  <a:t>hashes</a:t>
                </a:r>
                <a:r>
                  <a:rPr lang="pt-BR" dirty="0"/>
                  <a:t> auxiliares</a:t>
                </a:r>
              </a:p>
              <a:p>
                <a:pPr lvl="2"/>
                <a:r>
                  <a:rPr lang="pt-BR" dirty="0"/>
                  <a:t>Tanto a posição inicial (por meio do termo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pt-BR" dirty="0"/>
                  <a:t>), quanto o deslocamento (por meio do termo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pt-BR" dirty="0"/>
                  <a:t>) dependem da chave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pt-BR" dirty="0"/>
              </a:p>
              <a:p>
                <a:pPr lvl="2"/>
                <a:endParaRPr lang="pt-BR" dirty="0"/>
              </a:p>
              <a:p>
                <a:pPr lvl="2"/>
                <a:endParaRPr lang="pt-BR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7BEE8C8-1A7E-4F39-8409-1749613C4D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49" t="-1357" r="-8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82878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618161-0A5A-471B-B189-5F92FC0A8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Endereçamento aberto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7BEE8C8-1A7E-4F39-8409-1749613C4D9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Hash duplo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pt-BR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pt-BR" dirty="0"/>
                  <a:t> devem ser primos entre si para que a tabela </a:t>
                </a:r>
                <a:r>
                  <a:rPr lang="pt-BR" dirty="0" err="1"/>
                  <a:t>hash</a:t>
                </a:r>
                <a:r>
                  <a:rPr lang="pt-BR" dirty="0"/>
                  <a:t> inteira possa ser pesquisada</a:t>
                </a:r>
              </a:p>
              <a:p>
                <a:pPr lvl="2"/>
                <a:r>
                  <a:rPr lang="pt-BR" dirty="0"/>
                  <a:t>Como assegurar isso?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pt-BR" dirty="0"/>
                  <a:t> primo e 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/>
                  <a:t> deve sempre retornar um inteiro positivo menor que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pt-BR" dirty="0"/>
                  <a:t> </a:t>
                </a:r>
              </a:p>
              <a:p>
                <a:pPr lvl="3"/>
                <a:r>
                  <a:rPr lang="pt-BR" dirty="0" err="1"/>
                  <a:t>Ex</a:t>
                </a:r>
                <a:r>
                  <a:rPr lang="pt-BR" dirty="0"/>
                  <a:t>:</a:t>
                </a:r>
              </a:p>
              <a:p>
                <a:pPr lvl="4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pt-BR" b="0" dirty="0"/>
              </a:p>
              <a:p>
                <a:pPr lvl="4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pt-BR" dirty="0"/>
              </a:p>
              <a:p>
                <a:pPr lvl="2"/>
                <a:endParaRPr lang="pt-BR" dirty="0"/>
              </a:p>
              <a:p>
                <a:pPr lvl="2"/>
                <a:endParaRPr lang="pt-BR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7BEE8C8-1A7E-4F39-8409-1749613C4D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18153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E85616-A557-4092-AFDE-D5511BA1C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Endereçamento aberto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35A7E8A-F095-474F-BE8D-9DA4B2C8391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Hash duplo</a:t>
                </a:r>
              </a:p>
              <a:p>
                <a:r>
                  <a:rPr lang="pt-BR" dirty="0"/>
                  <a:t>Exemplo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pt-B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pt-BR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pt-BR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1+(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−1))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Inserções: 10,22,31,4,15,28,17,88,59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35A7E8A-F095-474F-BE8D-9DA4B2C839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70708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A839F7-CB03-4749-9B45-3676F5940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	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EE972F-91B0-4A55-B5C7-A088C715D72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Implemente uma tabela </a:t>
            </a:r>
            <a:r>
              <a:rPr lang="pt-BR" dirty="0" err="1"/>
              <a:t>hash</a:t>
            </a:r>
            <a:r>
              <a:rPr lang="pt-BR" dirty="0"/>
              <a:t> de endereçamento aberto utilizando </a:t>
            </a:r>
            <a:r>
              <a:rPr lang="pt-BR" dirty="0" err="1"/>
              <a:t>hash</a:t>
            </a:r>
            <a:r>
              <a:rPr lang="pt-BR" dirty="0"/>
              <a:t> duplo</a:t>
            </a:r>
          </a:p>
          <a:p>
            <a:pPr lvl="1"/>
            <a:r>
              <a:rPr lang="pt-BR" dirty="0"/>
              <a:t>Utilize as funções </a:t>
            </a:r>
            <a:r>
              <a:rPr lang="pt-BR" dirty="0" err="1"/>
              <a:t>hash</a:t>
            </a:r>
            <a:r>
              <a:rPr lang="pt-BR" dirty="0"/>
              <a:t> vista em aula</a:t>
            </a:r>
          </a:p>
          <a:p>
            <a:pPr lvl="1"/>
            <a:r>
              <a:rPr lang="pt-BR" dirty="0"/>
              <a:t>Escolha os parâmetros de modo adequado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44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C709E-CA50-48D0-8043-ED050D84A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Endereçamento direto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D81F56C2-6092-4876-BBDC-6C416C1856C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925144"/>
              </a:xfrm>
            </p:spPr>
            <p:txBody>
              <a:bodyPr/>
              <a:lstStyle/>
              <a:p>
                <a:r>
                  <a:rPr lang="pt-BR" dirty="0"/>
                  <a:t>Técnica simples, mas ineficiente em termos de memória</a:t>
                </a:r>
              </a:p>
              <a:p>
                <a:pPr lvl="1"/>
                <a:r>
                  <a:rPr lang="pt-BR" dirty="0"/>
                  <a:t>Vetores e </a:t>
                </a:r>
                <a:r>
                  <a:rPr lang="pt-BR" dirty="0" err="1"/>
                  <a:t>arrays</a:t>
                </a:r>
                <a:endParaRPr lang="pt-BR" dirty="0"/>
              </a:p>
              <a:p>
                <a:r>
                  <a:rPr lang="pt-BR" dirty="0"/>
                  <a:t>Adequada apenas para situações em que o conjunto de elementos é pequeno</a:t>
                </a:r>
              </a:p>
              <a:p>
                <a:r>
                  <a:rPr lang="pt-BR" dirty="0"/>
                  <a:t>Supondo a existência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chaves</a:t>
                </a:r>
                <a:r>
                  <a:rPr lang="en-GB" dirty="0"/>
                  <a:t>, </a:t>
                </a:r>
                <a:r>
                  <a:rPr lang="en-GB" dirty="0" err="1"/>
                  <a:t>temos</a:t>
                </a:r>
                <a:r>
                  <a:rPr lang="en-GB" dirty="0"/>
                  <a:t> </a:t>
                </a:r>
                <a:r>
                  <a:rPr lang="en-GB" dirty="0" err="1"/>
                  <a:t>uma</a:t>
                </a:r>
                <a:r>
                  <a:rPr lang="en-GB" dirty="0"/>
                  <a:t> </a:t>
                </a:r>
                <a:r>
                  <a:rPr lang="en-GB" dirty="0" err="1"/>
                  <a:t>tabela</a:t>
                </a:r>
                <a:r>
                  <a:rPr lang="en-GB" dirty="0"/>
                  <a:t> de </a:t>
                </a:r>
                <a:r>
                  <a:rPr lang="en-GB" dirty="0" err="1"/>
                  <a:t>endereçamento</a:t>
                </a:r>
                <a:r>
                  <a:rPr lang="en-GB" dirty="0"/>
                  <a:t> </a:t>
                </a:r>
                <a:r>
                  <a:rPr lang="en-GB" dirty="0" err="1"/>
                  <a:t>direto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[0…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endParaRPr lang="en-GB" dirty="0"/>
              </a:p>
              <a:p>
                <a:pPr lvl="1"/>
                <a:r>
                  <a:rPr lang="pt-BR" dirty="0"/>
                  <a:t>Elemento de chave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armazenado </a:t>
                </a:r>
                <a:r>
                  <a:rPr lang="en-GB" dirty="0" err="1"/>
                  <a:t>na</a:t>
                </a:r>
                <a:r>
                  <a:rPr lang="en-GB" dirty="0"/>
                  <a:t> </a:t>
                </a:r>
                <a:r>
                  <a:rPr lang="en-GB" dirty="0" err="1"/>
                  <a:t>posição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pt-BR" b="0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D81F56C2-6092-4876-BBDC-6C416C185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925144"/>
              </a:xfrm>
              <a:blipFill>
                <a:blip r:embed="rId2"/>
                <a:stretch>
                  <a:fillRect l="-449" t="-12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22653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Introduction to Algorithms, Third Edition, Thomas H. </a:t>
            </a:r>
            <a:r>
              <a:rPr lang="en-US" dirty="0" err="1"/>
              <a:t>Cormen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1246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aranormaloldpueblo.com/wp-content/uploads/2011/10/Question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72816"/>
            <a:ext cx="371475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776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C709E-CA50-48D0-8043-ED050D84A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Endereçamento direto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D81F56C2-6092-4876-BBDC-6C416C1856C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925144"/>
              </a:xfrm>
            </p:spPr>
            <p:txBody>
              <a:bodyPr/>
              <a:lstStyle/>
              <a:p>
                <a:r>
                  <a:rPr lang="pt-BR" dirty="0"/>
                  <a:t>Vantagem da tabela de endereçamento direto:</a:t>
                </a:r>
              </a:p>
              <a:p>
                <a:pPr lvl="1"/>
                <a:r>
                  <a:rPr lang="pt-BR" b="0" dirty="0"/>
                  <a:t>Alta eficiência de acesso, inserção e remoção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pt-BR" b="0" dirty="0"/>
              </a:p>
              <a:p>
                <a:pPr lvl="1"/>
                <a:r>
                  <a:rPr lang="pt-BR" dirty="0"/>
                  <a:t>Desvantagem: uso ineficiente de memória</a:t>
                </a:r>
              </a:p>
              <a:p>
                <a:pPr lvl="2"/>
                <a:r>
                  <a:rPr lang="pt-BR" b="0" dirty="0"/>
                  <a:t>Caso a faixa valores de chaves seja muito maior do que o número de elementos realmente armazenados</a:t>
                </a:r>
              </a:p>
              <a:p>
                <a:pPr lvl="2"/>
                <a:r>
                  <a:rPr lang="pt-BR" dirty="0"/>
                  <a:t>Desperdício de memória</a:t>
                </a:r>
              </a:p>
              <a:p>
                <a:pPr lvl="2"/>
                <a:r>
                  <a:rPr lang="pt-BR" b="0" dirty="0"/>
                  <a:t>Em </a:t>
                </a:r>
                <a:r>
                  <a:rPr lang="pt-BR" dirty="0"/>
                  <a:t>diversas situações essa abordagem torna-se impraticável</a:t>
                </a:r>
                <a:endParaRPr lang="pt-BR" b="0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D81F56C2-6092-4876-BBDC-6C416C185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925144"/>
              </a:xfrm>
              <a:blipFill>
                <a:blip r:embed="rId2"/>
                <a:stretch>
                  <a:fillRect l="-449" t="-12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4290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8955E3-F451-4735-BA28-26EA5D4B4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Tabelas </a:t>
            </a:r>
            <a:r>
              <a:rPr lang="pt-BR" dirty="0" err="1"/>
              <a:t>hash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5CB7DD7-A0EF-44F5-BD57-57CC2810199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069160"/>
              </a:xfrm>
            </p:spPr>
            <p:txBody>
              <a:bodyPr>
                <a:normAutofit fontScale="92500"/>
              </a:bodyPr>
              <a:lstStyle/>
              <a:p>
                <a:r>
                  <a:rPr lang="pt-BR" dirty="0"/>
                  <a:t>Endereçamento direto:</a:t>
                </a:r>
              </a:p>
              <a:p>
                <a:pPr lvl="1"/>
                <a:r>
                  <a:rPr lang="pt-BR" dirty="0"/>
                  <a:t>Elemento de chave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pt-BR" dirty="0"/>
                  <a:t> é armazenado na posição </a:t>
                </a: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dirty="0"/>
              </a:p>
              <a:p>
                <a:r>
                  <a:rPr lang="pt-BR" dirty="0"/>
                  <a:t>T</a:t>
                </a:r>
                <a:r>
                  <a:rPr lang="en-GB" dirty="0" err="1"/>
                  <a:t>abela</a:t>
                </a:r>
                <a:r>
                  <a:rPr lang="en-GB" dirty="0"/>
                  <a:t> hash:</a:t>
                </a:r>
              </a:p>
              <a:p>
                <a:pPr lvl="1"/>
                <a:r>
                  <a:rPr lang="pt-BR" dirty="0"/>
                  <a:t>E</a:t>
                </a:r>
                <a:r>
                  <a:rPr lang="en-GB" dirty="0" err="1"/>
                  <a:t>lemento</a:t>
                </a:r>
                <a:r>
                  <a:rPr lang="en-GB" dirty="0"/>
                  <a:t> com </a:t>
                </a:r>
                <a:r>
                  <a:rPr lang="en-GB" dirty="0" err="1"/>
                  <a:t>chave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é </a:t>
                </a:r>
                <a:r>
                  <a:rPr lang="en-GB" dirty="0" err="1"/>
                  <a:t>armazenado</a:t>
                </a:r>
                <a:r>
                  <a:rPr lang="en-GB" dirty="0"/>
                  <a:t> </a:t>
                </a:r>
                <a:r>
                  <a:rPr lang="en-GB" dirty="0" err="1"/>
                  <a:t>na</a:t>
                </a:r>
                <a:r>
                  <a:rPr lang="en-GB" dirty="0"/>
                  <a:t> </a:t>
                </a:r>
                <a:r>
                  <a:rPr lang="en-GB" dirty="0" err="1"/>
                  <a:t>posição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pt-BR" b="0" i="0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pt-BR" b="0" i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dirty="0"/>
              </a:p>
              <a:p>
                <a:pPr lvl="1"/>
                <a:r>
                  <a:rPr lang="pt-BR" dirty="0"/>
                  <a:t>O</a:t>
                </a:r>
                <a:r>
                  <a:rPr lang="en-GB" dirty="0"/>
                  <a:t>u </a:t>
                </a:r>
                <a:r>
                  <a:rPr lang="en-GB" dirty="0" err="1"/>
                  <a:t>seja</a:t>
                </a:r>
                <a:r>
                  <a:rPr lang="en-GB" dirty="0"/>
                  <a:t>, </a:t>
                </a:r>
                <a:r>
                  <a:rPr lang="en-GB" dirty="0" err="1"/>
                  <a:t>função</a:t>
                </a:r>
                <a:r>
                  <a:rPr lang="en-GB" dirty="0"/>
                  <a:t> hash </a:t>
                </a:r>
                <a14:m>
                  <m:oMath xmlns:m="http://schemas.openxmlformats.org/officeDocument/2006/math"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dirty="0"/>
                  <a:t> é </a:t>
                </a:r>
                <a:r>
                  <a:rPr lang="en-GB" dirty="0" err="1"/>
                  <a:t>utilizada</a:t>
                </a:r>
                <a:r>
                  <a:rPr lang="en-GB" dirty="0"/>
                  <a:t> para </a:t>
                </a:r>
                <a:r>
                  <a:rPr lang="en-GB" dirty="0" err="1"/>
                  <a:t>calcular</a:t>
                </a:r>
                <a:r>
                  <a:rPr lang="en-GB" dirty="0"/>
                  <a:t> a </a:t>
                </a:r>
                <a:r>
                  <a:rPr lang="en-GB" dirty="0" err="1"/>
                  <a:t>posição</a:t>
                </a:r>
                <a:r>
                  <a:rPr lang="en-GB" dirty="0"/>
                  <a:t> a </a:t>
                </a:r>
                <a:r>
                  <a:rPr lang="en-GB" dirty="0" err="1"/>
                  <a:t>partir</a:t>
                </a:r>
                <a:r>
                  <a:rPr lang="en-GB" dirty="0"/>
                  <a:t> de </a:t>
                </a: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mapeia</a:t>
                </a:r>
                <a:r>
                  <a:rPr lang="en-GB" dirty="0"/>
                  <a:t> o </a:t>
                </a:r>
                <a:r>
                  <a:rPr lang="en-GB" dirty="0" err="1"/>
                  <a:t>universo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dirty="0"/>
                  <a:t> de </a:t>
                </a:r>
                <a:r>
                  <a:rPr lang="en-GB" dirty="0" err="1"/>
                  <a:t>chaves</a:t>
                </a:r>
                <a:r>
                  <a:rPr lang="en-GB" dirty="0"/>
                  <a:t> </a:t>
                </a:r>
                <a:r>
                  <a:rPr lang="en-GB" dirty="0" err="1"/>
                  <a:t>nas</a:t>
                </a:r>
                <a:r>
                  <a:rPr lang="en-GB" dirty="0"/>
                  <a:t> </a:t>
                </a:r>
                <a:r>
                  <a:rPr lang="en-GB" dirty="0" err="1"/>
                  <a:t>posições</a:t>
                </a:r>
                <a:r>
                  <a:rPr lang="en-GB" dirty="0"/>
                  <a:t> de </a:t>
                </a:r>
                <a:r>
                  <a:rPr lang="en-GB" dirty="0" err="1"/>
                  <a:t>uma</a:t>
                </a:r>
                <a:r>
                  <a:rPr lang="en-GB" dirty="0"/>
                  <a:t> </a:t>
                </a:r>
                <a:r>
                  <a:rPr lang="en-GB" dirty="0" err="1"/>
                  <a:t>tabela</a:t>
                </a:r>
                <a:r>
                  <a:rPr lang="en-GB" dirty="0"/>
                  <a:t> hash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[0…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→{0,1,…,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GB" dirty="0"/>
                  <a:t>, </a:t>
                </a:r>
                <a:r>
                  <a:rPr lang="en-GB" dirty="0" err="1"/>
                  <a:t>sendo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: </a:t>
                </a:r>
                <a:r>
                  <a:rPr lang="en-GB" dirty="0" err="1"/>
                  <a:t>valor</a:t>
                </a:r>
                <a:r>
                  <a:rPr lang="en-GB" dirty="0"/>
                  <a:t> hash</a:t>
                </a:r>
              </a:p>
              <a:p>
                <a:pPr lvl="2"/>
                <a:r>
                  <a:rPr lang="pt-BR" dirty="0"/>
                  <a:t>Em vez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valores</a:t>
                </a:r>
                <a:r>
                  <a:rPr lang="en-GB" dirty="0"/>
                  <a:t>, </a:t>
                </a:r>
                <a:r>
                  <a:rPr lang="en-GB" dirty="0" err="1"/>
                  <a:t>apenas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valores</a:t>
                </a:r>
                <a:r>
                  <a:rPr lang="en-GB" dirty="0"/>
                  <a:t> </a:t>
                </a:r>
                <a:r>
                  <a:rPr lang="en-GB" dirty="0" err="1"/>
                  <a:t>ocupam</a:t>
                </a:r>
                <a:r>
                  <a:rPr lang="en-GB" dirty="0"/>
                  <a:t> </a:t>
                </a:r>
                <a:r>
                  <a:rPr lang="en-GB" dirty="0" err="1"/>
                  <a:t>espaço</a:t>
                </a:r>
                <a:r>
                  <a:rPr lang="en-GB" dirty="0"/>
                  <a:t> </a:t>
                </a:r>
                <a:r>
                  <a:rPr lang="en-GB" dirty="0" err="1"/>
                  <a:t>na</a:t>
                </a:r>
                <a:r>
                  <a:rPr lang="en-GB" dirty="0"/>
                  <a:t> </a:t>
                </a:r>
                <a:r>
                  <a:rPr lang="en-GB" dirty="0" err="1"/>
                  <a:t>memória</a:t>
                </a:r>
                <a:endParaRPr lang="en-GB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5CB7DD7-A0EF-44F5-BD57-57CC281019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069160"/>
              </a:xfrm>
              <a:blipFill>
                <a:blip r:embed="rId2"/>
                <a:stretch>
                  <a:fillRect l="-374" t="-1203" b="-4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0553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8955E3-F451-4735-BA28-26EA5D4B4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Tabelas </a:t>
            </a:r>
            <a:r>
              <a:rPr lang="pt-BR" dirty="0" err="1"/>
              <a:t>hash</a:t>
            </a:r>
            <a:endParaRPr lang="en-GB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EA68EE81-7731-43EC-961E-85408BDE29A9}"/>
              </a:ext>
            </a:extLst>
          </p:cNvPr>
          <p:cNvSpPr/>
          <p:nvPr/>
        </p:nvSpPr>
        <p:spPr>
          <a:xfrm>
            <a:off x="827584" y="2492896"/>
            <a:ext cx="3744416" cy="3456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9511515-61C7-4755-A550-CA7F1D29E679}"/>
              </a:ext>
            </a:extLst>
          </p:cNvPr>
          <p:cNvSpPr/>
          <p:nvPr/>
        </p:nvSpPr>
        <p:spPr>
          <a:xfrm>
            <a:off x="1763688" y="3645024"/>
            <a:ext cx="2088232" cy="19442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C9B17BDA-0B2A-47AF-B953-90AC1DE70ED0}"/>
                  </a:ext>
                </a:extLst>
              </p:cNvPr>
              <p:cNvSpPr txBox="1"/>
              <p:nvPr/>
            </p:nvSpPr>
            <p:spPr>
              <a:xfrm>
                <a:off x="2051720" y="3851756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C9B17BDA-0B2A-47AF-B953-90AC1DE70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851756"/>
                <a:ext cx="64807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979A5D64-99D0-4052-B2DB-465BE5C4A6F1}"/>
                  </a:ext>
                </a:extLst>
              </p:cNvPr>
              <p:cNvSpPr txBox="1"/>
              <p:nvPr/>
            </p:nvSpPr>
            <p:spPr>
              <a:xfrm>
                <a:off x="2663788" y="3705794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979A5D64-99D0-4052-B2DB-465BE5C4A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788" y="3705794"/>
                <a:ext cx="6480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EBAD84A9-80A2-45E6-A387-B0AF2399598A}"/>
                  </a:ext>
                </a:extLst>
              </p:cNvPr>
              <p:cNvSpPr txBox="1"/>
              <p:nvPr/>
            </p:nvSpPr>
            <p:spPr>
              <a:xfrm>
                <a:off x="1763789" y="4252446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EBAD84A9-80A2-45E6-A387-B0AF23995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789" y="4252446"/>
                <a:ext cx="6480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439D8822-A7D0-4BA4-86C4-A61DA4FD7F62}"/>
                  </a:ext>
                </a:extLst>
              </p:cNvPr>
              <p:cNvSpPr txBox="1"/>
              <p:nvPr/>
            </p:nvSpPr>
            <p:spPr>
              <a:xfrm>
                <a:off x="2258662" y="4537256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439D8822-A7D0-4BA4-86C4-A61DA4FD7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662" y="4537256"/>
                <a:ext cx="6480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833BEAD-4569-40E6-88B4-9E86CA3D1FE7}"/>
                  </a:ext>
                </a:extLst>
              </p:cNvPr>
              <p:cNvSpPr txBox="1"/>
              <p:nvPr/>
            </p:nvSpPr>
            <p:spPr>
              <a:xfrm>
                <a:off x="2499555" y="4166245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833BEAD-4569-40E6-88B4-9E86CA3D1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555" y="4166245"/>
                <a:ext cx="6480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0AA614CF-94B3-4786-82B5-9DED71780BBB}"/>
                  </a:ext>
                </a:extLst>
              </p:cNvPr>
              <p:cNvSpPr txBox="1"/>
              <p:nvPr/>
            </p:nvSpPr>
            <p:spPr>
              <a:xfrm>
                <a:off x="2509156" y="5181962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0AA614CF-94B3-4786-82B5-9DED71780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156" y="5181962"/>
                <a:ext cx="6480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2B6734B0-5E03-422E-BA53-526C1B9238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168065"/>
              </p:ext>
            </p:extLst>
          </p:nvPr>
        </p:nvGraphicFramePr>
        <p:xfrm>
          <a:off x="5724128" y="2682885"/>
          <a:ext cx="599728" cy="4058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728">
                  <a:extLst>
                    <a:ext uri="{9D8B030D-6E8A-4147-A177-3AD203B41FA5}">
                      <a16:colId xmlns:a16="http://schemas.microsoft.com/office/drawing/2014/main" val="596863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260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984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293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376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975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645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972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446585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97328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603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79388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Tabela 12">
                <a:extLst>
                  <a:ext uri="{FF2B5EF4-FFF2-40B4-BE49-F238E27FC236}">
                    <a16:creationId xmlns:a16="http://schemas.microsoft.com/office/drawing/2014/main" id="{8FACF589-3EB5-4420-8807-4A71CE5BB4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152980"/>
                  </p:ext>
                </p:extLst>
              </p:nvPr>
            </p:nvGraphicFramePr>
            <p:xfrm>
              <a:off x="6312971" y="2682885"/>
              <a:ext cx="1800200" cy="4058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00200">
                      <a:extLst>
                        <a:ext uri="{9D8B030D-6E8A-4147-A177-3AD203B41FA5}">
                          <a16:colId xmlns:a16="http://schemas.microsoft.com/office/drawing/2014/main" val="5968631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292605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GB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20984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712932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993766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GB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229753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286459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39972785"/>
                      </a:ext>
                    </a:extLst>
                  </a:tr>
                  <a:tr h="123613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66446585"/>
                      </a:ext>
                    </a:extLst>
                  </a:tr>
                  <a:tr h="242147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GB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8844194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50313166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GB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2908673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Tabela 12">
                <a:extLst>
                  <a:ext uri="{FF2B5EF4-FFF2-40B4-BE49-F238E27FC236}">
                    <a16:creationId xmlns:a16="http://schemas.microsoft.com/office/drawing/2014/main" id="{8FACF589-3EB5-4420-8807-4A71CE5BB4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152980"/>
                  </p:ext>
                </p:extLst>
              </p:nvPr>
            </p:nvGraphicFramePr>
            <p:xfrm>
              <a:off x="6312971" y="2682885"/>
              <a:ext cx="1800200" cy="4058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00200">
                      <a:extLst>
                        <a:ext uri="{9D8B030D-6E8A-4147-A177-3AD203B41FA5}">
                          <a16:colId xmlns:a16="http://schemas.microsoft.com/office/drawing/2014/main" val="5968631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b="-9918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92605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t="-100000" b="-8918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0984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712932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t="-305000" b="-7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93766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t="-398361" b="-5934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29753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t="-498361" b="-4934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86459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t="-598361" b="-3934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997278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t="-710000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644658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t="-81000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84419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t="-9100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031316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t="-10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90867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5AB20E04-44C2-4C69-8E9B-1CFFA5A3BF38}"/>
                  </a:ext>
                </a:extLst>
              </p:cNvPr>
              <p:cNvSpPr txBox="1"/>
              <p:nvPr/>
            </p:nvSpPr>
            <p:spPr>
              <a:xfrm>
                <a:off x="1941857" y="4702949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5AB20E04-44C2-4C69-8E9B-1CFFA5A3B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857" y="4702949"/>
                <a:ext cx="64807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D827F875-B3E9-440F-A671-EA5FE0299DAE}"/>
              </a:ext>
            </a:extLst>
          </p:cNvPr>
          <p:cNvCxnSpPr/>
          <p:nvPr/>
        </p:nvCxnSpPr>
        <p:spPr>
          <a:xfrm>
            <a:off x="2499555" y="4036422"/>
            <a:ext cx="3008549" cy="675923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2B0707D3-7FB4-435C-8899-818628B9766F}"/>
              </a:ext>
            </a:extLst>
          </p:cNvPr>
          <p:cNvCxnSpPr>
            <a:cxnSpLocks/>
          </p:cNvCxnSpPr>
          <p:nvPr/>
        </p:nvCxnSpPr>
        <p:spPr>
          <a:xfrm flipV="1">
            <a:off x="2436730" y="4777212"/>
            <a:ext cx="3159068" cy="150734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59A0EFAE-63B6-49CB-9A7B-163C34021ECE}"/>
              </a:ext>
            </a:extLst>
          </p:cNvPr>
          <p:cNvCxnSpPr>
            <a:cxnSpLocks/>
          </p:cNvCxnSpPr>
          <p:nvPr/>
        </p:nvCxnSpPr>
        <p:spPr>
          <a:xfrm>
            <a:off x="3147627" y="3947429"/>
            <a:ext cx="2488807" cy="141919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E29ADD9E-1C2D-4A3B-B205-2C8547632DF2}"/>
              </a:ext>
            </a:extLst>
          </p:cNvPr>
          <p:cNvCxnSpPr>
            <a:cxnSpLocks/>
          </p:cNvCxnSpPr>
          <p:nvPr/>
        </p:nvCxnSpPr>
        <p:spPr>
          <a:xfrm>
            <a:off x="3025698" y="5381101"/>
            <a:ext cx="2570100" cy="7452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8F6AE028-9089-4CFC-9A7E-C770241639C9}"/>
              </a:ext>
            </a:extLst>
          </p:cNvPr>
          <p:cNvCxnSpPr>
            <a:cxnSpLocks/>
          </p:cNvCxnSpPr>
          <p:nvPr/>
        </p:nvCxnSpPr>
        <p:spPr>
          <a:xfrm flipV="1">
            <a:off x="2699792" y="4000552"/>
            <a:ext cx="2936642" cy="721462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89ECE256-87BC-4E54-96DB-D3D38A5AD7FE}"/>
              </a:ext>
            </a:extLst>
          </p:cNvPr>
          <p:cNvCxnSpPr>
            <a:cxnSpLocks/>
          </p:cNvCxnSpPr>
          <p:nvPr/>
        </p:nvCxnSpPr>
        <p:spPr>
          <a:xfrm>
            <a:off x="2977850" y="4366457"/>
            <a:ext cx="2640117" cy="693204"/>
          </a:xfrm>
          <a:prstGeom prst="straightConnector1">
            <a:avLst/>
          </a:prstGeom>
          <a:ln w="3175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A3889AC6-BBC2-4027-AD0D-97F2B189E2C6}"/>
              </a:ext>
            </a:extLst>
          </p:cNvPr>
          <p:cNvCxnSpPr>
            <a:cxnSpLocks/>
          </p:cNvCxnSpPr>
          <p:nvPr/>
        </p:nvCxnSpPr>
        <p:spPr>
          <a:xfrm>
            <a:off x="2239878" y="4523493"/>
            <a:ext cx="3414093" cy="166742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356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8955E3-F451-4735-BA28-26EA5D4B4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Tabelas </a:t>
            </a:r>
            <a:r>
              <a:rPr lang="pt-BR" dirty="0" err="1"/>
              <a:t>hash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5CB7DD7-A0EF-44F5-BD57-57CC2810199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069160"/>
              </a:xfrm>
            </p:spPr>
            <p:txBody>
              <a:bodyPr>
                <a:normAutofit/>
              </a:bodyPr>
              <a:lstStyle/>
              <a:p>
                <a:r>
                  <a:rPr lang="pt-BR" dirty="0"/>
                  <a:t>Mais de uma chave podem possuir mesmo valor </a:t>
                </a:r>
                <a:r>
                  <a:rPr lang="pt-BR" dirty="0" err="1"/>
                  <a:t>hash</a:t>
                </a:r>
                <a:r>
                  <a:rPr lang="pt-BR" dirty="0"/>
                  <a:t> (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)</a:t>
                </a:r>
              </a:p>
              <a:p>
                <a:pPr lvl="1"/>
                <a:r>
                  <a:rPr lang="pt-BR" dirty="0"/>
                  <a:t>Nesse caso, ocorre uma </a:t>
                </a:r>
                <a:r>
                  <a:rPr lang="pt-BR" b="1" dirty="0"/>
                  <a:t>colisão</a:t>
                </a:r>
              </a:p>
              <a:p>
                <a:pPr lvl="1"/>
                <a:r>
                  <a:rPr lang="pt-BR" dirty="0"/>
                  <a:t>No pior caso, todos os elementos possuem mesmo valor </a:t>
                </a:r>
                <a:r>
                  <a:rPr lang="pt-BR" dirty="0" err="1"/>
                  <a:t>hash</a:t>
                </a:r>
                <a:endParaRPr lang="pt-BR" dirty="0"/>
              </a:p>
              <a:p>
                <a:pPr lvl="2"/>
                <a:r>
                  <a:rPr lang="pt-BR" dirty="0"/>
                  <a:t>B</a:t>
                </a:r>
                <a:r>
                  <a:rPr lang="en-GB" dirty="0" err="1"/>
                  <a:t>usca</a:t>
                </a:r>
                <a:r>
                  <a:rPr lang="en-GB" dirty="0"/>
                  <a:t>-se </a:t>
                </a:r>
                <a:r>
                  <a:rPr lang="en-GB" dirty="0" err="1"/>
                  <a:t>minimizar</a:t>
                </a:r>
                <a:r>
                  <a:rPr lang="en-GB" dirty="0"/>
                  <a:t> </a:t>
                </a:r>
                <a:r>
                  <a:rPr lang="en-GB" dirty="0" err="1"/>
                  <a:t>número</a:t>
                </a:r>
                <a:r>
                  <a:rPr lang="en-GB" dirty="0"/>
                  <a:t> de </a:t>
                </a:r>
                <a:r>
                  <a:rPr lang="en-GB" dirty="0" err="1"/>
                  <a:t>colisões</a:t>
                </a:r>
                <a:endParaRPr lang="en-GB" dirty="0"/>
              </a:p>
              <a:p>
                <a:pPr lvl="3"/>
                <a:r>
                  <a:rPr lang="pt-BR" dirty="0"/>
                  <a:t>F</a:t>
                </a:r>
                <a:r>
                  <a:rPr lang="en-GB" dirty="0" err="1"/>
                  <a:t>unção</a:t>
                </a:r>
                <a:r>
                  <a:rPr lang="en-GB" dirty="0"/>
                  <a:t> hash </a:t>
                </a:r>
                <a:r>
                  <a:rPr lang="en-GB" dirty="0" err="1"/>
                  <a:t>deve</a:t>
                </a:r>
                <a:r>
                  <a:rPr lang="en-GB" dirty="0"/>
                  <a:t> </a:t>
                </a:r>
                <a:r>
                  <a:rPr lang="en-GB" dirty="0" err="1"/>
                  <a:t>parecer</a:t>
                </a:r>
                <a:r>
                  <a:rPr lang="en-GB" dirty="0"/>
                  <a:t> </a:t>
                </a:r>
                <a:r>
                  <a:rPr lang="en-GB" dirty="0" err="1"/>
                  <a:t>aleatória</a:t>
                </a:r>
                <a:endParaRPr lang="en-GB" dirty="0"/>
              </a:p>
              <a:p>
                <a:pPr lvl="3"/>
                <a:r>
                  <a:rPr lang="pt-BR" dirty="0"/>
                  <a:t>A</a:t>
                </a:r>
                <a:r>
                  <a:rPr lang="en-GB" dirty="0" err="1"/>
                  <a:t>ssim</a:t>
                </a:r>
                <a:r>
                  <a:rPr lang="en-GB" dirty="0"/>
                  <a:t>, </a:t>
                </a:r>
                <a:r>
                  <a:rPr lang="en-GB" dirty="0" err="1"/>
                  <a:t>todas</a:t>
                </a:r>
                <a:r>
                  <a:rPr lang="en-GB" dirty="0"/>
                  <a:t> as </a:t>
                </a:r>
                <a:r>
                  <a:rPr lang="en-GB" dirty="0" err="1"/>
                  <a:t>posições</a:t>
                </a:r>
                <a:r>
                  <a:rPr lang="en-GB" dirty="0"/>
                  <a:t> </a:t>
                </a:r>
                <a:r>
                  <a:rPr lang="en-GB" dirty="0" err="1"/>
                  <a:t>possuiriam</a:t>
                </a:r>
                <a:r>
                  <a:rPr lang="en-GB" dirty="0"/>
                  <a:t> </a:t>
                </a:r>
                <a:r>
                  <a:rPr lang="en-GB" dirty="0" err="1"/>
                  <a:t>igual</a:t>
                </a:r>
                <a:r>
                  <a:rPr lang="en-GB" dirty="0"/>
                  <a:t> </a:t>
                </a:r>
                <a:r>
                  <a:rPr lang="en-GB" dirty="0" err="1"/>
                  <a:t>probabilidade</a:t>
                </a:r>
                <a:r>
                  <a:rPr lang="en-GB" dirty="0"/>
                  <a:t> de </a:t>
                </a:r>
                <a:r>
                  <a:rPr lang="en-GB" dirty="0" err="1"/>
                  <a:t>mapeamento</a:t>
                </a:r>
                <a:endParaRPr lang="en-GB" dirty="0"/>
              </a:p>
              <a:p>
                <a:pPr lvl="3"/>
                <a:endParaRPr lang="en-GB" dirty="0"/>
              </a:p>
              <a:p>
                <a:pPr lvl="2"/>
                <a:endParaRPr lang="en-GB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5CB7DD7-A0EF-44F5-BD57-57CC281019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069160"/>
              </a:xfrm>
              <a:blipFill>
                <a:blip r:embed="rId2"/>
                <a:stretch>
                  <a:fillRect l="-449" t="-1203" r="-10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9866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8955E3-F451-4735-BA28-26EA5D4B4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Tabelas </a:t>
            </a:r>
            <a:r>
              <a:rPr lang="pt-BR" dirty="0" err="1"/>
              <a:t>hash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5CB7DD7-A0EF-44F5-BD57-57CC2810199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069160"/>
              </a:xfrm>
            </p:spPr>
            <p:txBody>
              <a:bodyPr>
                <a:normAutofit/>
              </a:bodyPr>
              <a:lstStyle/>
              <a:p>
                <a:r>
                  <a:rPr lang="pt-BR" dirty="0"/>
                  <a:t>É</a:t>
                </a:r>
                <a:r>
                  <a:rPr lang="en-GB" dirty="0"/>
                  <a:t> </a:t>
                </a:r>
                <a:r>
                  <a:rPr lang="en-GB" dirty="0" err="1"/>
                  <a:t>possível</a:t>
                </a:r>
                <a:r>
                  <a:rPr lang="en-GB" dirty="0"/>
                  <a:t> </a:t>
                </a:r>
                <a:r>
                  <a:rPr lang="en-GB" dirty="0" err="1"/>
                  <a:t>evitar</a:t>
                </a:r>
                <a:r>
                  <a:rPr lang="en-GB" dirty="0"/>
                  <a:t> </a:t>
                </a:r>
                <a:r>
                  <a:rPr lang="en-GB" dirty="0" err="1"/>
                  <a:t>totalmente</a:t>
                </a:r>
                <a:r>
                  <a:rPr lang="en-GB" dirty="0"/>
                  <a:t> </a:t>
                </a:r>
                <a:r>
                  <a:rPr lang="en-GB" dirty="0" err="1"/>
                  <a:t>colisões</a:t>
                </a:r>
                <a:r>
                  <a:rPr lang="en-GB" dirty="0"/>
                  <a:t>?</a:t>
                </a:r>
              </a:p>
              <a:p>
                <a:pPr lvl="1"/>
                <a:r>
                  <a:rPr lang="pt-BR" dirty="0"/>
                  <a:t>C</a:t>
                </a:r>
                <a:r>
                  <a:rPr lang="en-GB" dirty="0" err="1"/>
                  <a:t>omo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, </a:t>
                </a:r>
                <a:r>
                  <a:rPr lang="en-GB" dirty="0" err="1"/>
                  <a:t>não</a:t>
                </a:r>
                <a:r>
                  <a:rPr lang="en-GB" dirty="0"/>
                  <a:t>!</a:t>
                </a:r>
              </a:p>
              <a:p>
                <a:pPr lvl="1"/>
                <a:r>
                  <a:rPr lang="pt-BR" dirty="0"/>
                  <a:t>Assim, além de </a:t>
                </a:r>
                <a:r>
                  <a:rPr lang="en-GB" dirty="0" err="1"/>
                  <a:t>minimizar</a:t>
                </a:r>
                <a:r>
                  <a:rPr lang="en-GB" dirty="0"/>
                  <a:t> o </a:t>
                </a:r>
                <a:r>
                  <a:rPr lang="en-GB" dirty="0" err="1"/>
                  <a:t>número</a:t>
                </a:r>
                <a:r>
                  <a:rPr lang="en-GB" dirty="0"/>
                  <a:t> de </a:t>
                </a:r>
                <a:r>
                  <a:rPr lang="en-GB" dirty="0" err="1"/>
                  <a:t>colisões</a:t>
                </a:r>
                <a:endParaRPr lang="en-GB" dirty="0"/>
              </a:p>
              <a:p>
                <a:pPr lvl="2"/>
                <a:r>
                  <a:rPr lang="en-GB" dirty="0"/>
                  <a:t>É </a:t>
                </a:r>
                <a:r>
                  <a:rPr lang="en-GB" b="1" dirty="0" err="1"/>
                  <a:t>necessário</a:t>
                </a:r>
                <a:r>
                  <a:rPr lang="en-GB" dirty="0"/>
                  <a:t> </a:t>
                </a:r>
                <a:r>
                  <a:rPr lang="en-GB" dirty="0" err="1"/>
                  <a:t>tratar</a:t>
                </a:r>
                <a:r>
                  <a:rPr lang="en-GB" dirty="0"/>
                  <a:t> as que </a:t>
                </a:r>
                <a:r>
                  <a:rPr lang="en-GB" dirty="0" err="1"/>
                  <a:t>ocorrerem</a:t>
                </a:r>
                <a:r>
                  <a:rPr lang="en-GB" dirty="0"/>
                  <a:t>!</a:t>
                </a:r>
              </a:p>
              <a:p>
                <a:r>
                  <a:rPr lang="pt-BR" dirty="0"/>
                  <a:t>A</a:t>
                </a:r>
                <a:r>
                  <a:rPr lang="en-GB" dirty="0" err="1"/>
                  <a:t>lém</a:t>
                </a:r>
                <a:r>
                  <a:rPr lang="en-GB" dirty="0"/>
                  <a:t> </a:t>
                </a:r>
                <a:r>
                  <a:rPr lang="en-GB" dirty="0" err="1"/>
                  <a:t>disso</a:t>
                </a:r>
                <a:r>
                  <a:rPr lang="en-GB" dirty="0"/>
                  <a:t>, </a:t>
                </a:r>
                <a:r>
                  <a:rPr lang="en-GB" dirty="0" err="1"/>
                  <a:t>função</a:t>
                </a:r>
                <a:r>
                  <a:rPr lang="en-GB" dirty="0"/>
                  <a:t> hash </a:t>
                </a:r>
                <a:r>
                  <a:rPr lang="en-GB" dirty="0" err="1"/>
                  <a:t>deve</a:t>
                </a:r>
                <a:r>
                  <a:rPr lang="en-GB" dirty="0"/>
                  <a:t> </a:t>
                </a:r>
                <a:r>
                  <a:rPr lang="en-GB" dirty="0" err="1"/>
                  <a:t>ser</a:t>
                </a:r>
                <a:r>
                  <a:rPr lang="en-GB" dirty="0"/>
                  <a:t> </a:t>
                </a:r>
                <a:r>
                  <a:rPr lang="en-GB" b="1" dirty="0" err="1"/>
                  <a:t>determinística</a:t>
                </a:r>
                <a:r>
                  <a:rPr lang="en-GB" dirty="0"/>
                  <a:t>!</a:t>
                </a:r>
              </a:p>
              <a:p>
                <a:pPr lvl="1"/>
                <a:r>
                  <a:rPr lang="pt-BR" dirty="0"/>
                  <a:t>O</a:t>
                </a:r>
                <a:r>
                  <a:rPr lang="en-GB" dirty="0"/>
                  <a:t>u </a:t>
                </a:r>
                <a:r>
                  <a:rPr lang="en-GB" dirty="0" err="1"/>
                  <a:t>seja</a:t>
                </a:r>
                <a:r>
                  <a:rPr lang="en-GB" dirty="0"/>
                  <a:t>, </a:t>
                </a:r>
                <a:r>
                  <a:rPr lang="en-GB" dirty="0" err="1"/>
                  <a:t>uma</a:t>
                </a:r>
                <a:r>
                  <a:rPr lang="en-GB" dirty="0"/>
                  <a:t> </a:t>
                </a:r>
                <a:r>
                  <a:rPr lang="en-GB" dirty="0" err="1"/>
                  <a:t>mesma</a:t>
                </a:r>
                <a:r>
                  <a:rPr lang="en-GB" dirty="0"/>
                  <a:t> entrada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deve</a:t>
                </a:r>
                <a:r>
                  <a:rPr lang="en-GB" dirty="0"/>
                  <a:t> </a:t>
                </a:r>
                <a:r>
                  <a:rPr lang="en-GB" dirty="0" err="1"/>
                  <a:t>sempre</a:t>
                </a:r>
                <a:r>
                  <a:rPr lang="en-GB" dirty="0"/>
                  <a:t> </a:t>
                </a:r>
                <a:r>
                  <a:rPr lang="en-GB" dirty="0" err="1"/>
                  <a:t>possuir</a:t>
                </a:r>
                <a:r>
                  <a:rPr lang="en-GB" dirty="0"/>
                  <a:t> a </a:t>
                </a:r>
                <a:r>
                  <a:rPr lang="en-GB" dirty="0" err="1"/>
                  <a:t>mesma</a:t>
                </a:r>
                <a:r>
                  <a:rPr lang="en-GB" dirty="0"/>
                  <a:t> </a:t>
                </a:r>
                <a:r>
                  <a:rPr lang="en-GB" dirty="0" err="1"/>
                  <a:t>saída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lvl="2"/>
                <a:endParaRPr lang="en-GB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5CB7DD7-A0EF-44F5-BD57-57CC281019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069160"/>
              </a:xfrm>
              <a:blipFill>
                <a:blip r:embed="rId2"/>
                <a:stretch>
                  <a:fillRect l="-449" t="-1203" r="-6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520926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40603</TotalTime>
  <Words>1897</Words>
  <Application>Microsoft Office PowerPoint</Application>
  <PresentationFormat>Apresentação na tela (4:3)</PresentationFormat>
  <Paragraphs>359</Paragraphs>
  <Slides>41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Cambria Math</vt:lpstr>
      <vt:lpstr>Tw Cen MT</vt:lpstr>
      <vt:lpstr>Wingdings</vt:lpstr>
      <vt:lpstr>Wingdings 2</vt:lpstr>
      <vt:lpstr>Tema do Office</vt:lpstr>
      <vt:lpstr>Mediano</vt:lpstr>
      <vt:lpstr>Tabelas Hash </vt:lpstr>
      <vt:lpstr>O que veremos nesta aula?</vt:lpstr>
      <vt:lpstr>Motivação</vt:lpstr>
      <vt:lpstr>Endereçamento direto</vt:lpstr>
      <vt:lpstr>Endereçamento direto</vt:lpstr>
      <vt:lpstr>Tabelas hash</vt:lpstr>
      <vt:lpstr>Tabelas hash</vt:lpstr>
      <vt:lpstr>Tabelas hash</vt:lpstr>
      <vt:lpstr>Tabelas hash</vt:lpstr>
      <vt:lpstr>Tabelas hash</vt:lpstr>
      <vt:lpstr>Encadeamento</vt:lpstr>
      <vt:lpstr>Encadeamento</vt:lpstr>
      <vt:lpstr>Encadeamento</vt:lpstr>
      <vt:lpstr>Encadeamento</vt:lpstr>
      <vt:lpstr>Encadeamento</vt:lpstr>
      <vt:lpstr>Funções hash</vt:lpstr>
      <vt:lpstr>Funções hash</vt:lpstr>
      <vt:lpstr>Funções hash</vt:lpstr>
      <vt:lpstr>Funções hash</vt:lpstr>
      <vt:lpstr>Funções hash</vt:lpstr>
      <vt:lpstr>Funções hash</vt:lpstr>
      <vt:lpstr>Funções hash</vt:lpstr>
      <vt:lpstr>Endereçamento aberto</vt:lpstr>
      <vt:lpstr>Endereçamento aberto</vt:lpstr>
      <vt:lpstr>Endereçamento aberto</vt:lpstr>
      <vt:lpstr>Endereçamento aberto</vt:lpstr>
      <vt:lpstr>Endereçamento aberto</vt:lpstr>
      <vt:lpstr>Endereçamento aberto</vt:lpstr>
      <vt:lpstr>Endereçamento aberto</vt:lpstr>
      <vt:lpstr>Endereçamento aberto</vt:lpstr>
      <vt:lpstr>Endereçamento aberto</vt:lpstr>
      <vt:lpstr>Endereçamento aberto</vt:lpstr>
      <vt:lpstr>Endereçamento aberto</vt:lpstr>
      <vt:lpstr>Endereçamento aberto</vt:lpstr>
      <vt:lpstr>Endereçamento aberto</vt:lpstr>
      <vt:lpstr>Endereçamento aberto</vt:lpstr>
      <vt:lpstr>Endereçamento aberto</vt:lpstr>
      <vt:lpstr>Endereçamento aberto</vt:lpstr>
      <vt:lpstr>Exercício </vt:lpstr>
      <vt:lpstr>Referências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que é Cálculo Numérico?</dc:title>
  <dc:creator>Guilherme</dc:creator>
  <cp:lastModifiedBy>rafael mesquita</cp:lastModifiedBy>
  <cp:revision>454</cp:revision>
  <dcterms:created xsi:type="dcterms:W3CDTF">2013-05-23T18:15:36Z</dcterms:created>
  <dcterms:modified xsi:type="dcterms:W3CDTF">2017-10-27T15:56:19Z</dcterms:modified>
</cp:coreProperties>
</file>